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6"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F50AD5A-E45E-4AF6-BA71-FFDF5F208B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0AD5A-E45E-4AF6-BA71-FFDF5F208B8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0AD5A-E45E-4AF6-BA71-FFDF5F208B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0CDB71-C283-4A0E-91F0-82BAAEF4D4A6}"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F50AD5A-E45E-4AF6-BA71-FFDF5F208B8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0CDB71-C283-4A0E-91F0-82BAAEF4D4A6}" type="datetimeFigureOut">
              <a:rPr lang="en-US" smtClean="0"/>
              <a:pPr/>
              <a:t>12/12/2017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50AD5A-E45E-4AF6-BA71-FFDF5F208B8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dekoolar.com" TargetMode="External"/><Relationship Id="rId2" Type="http://schemas.openxmlformats.org/officeDocument/2006/relationships/hyperlink" Target="http://www.dekoolar.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ekoolar.com/"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dekoolar.co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ekoolar.com/"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ekoola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koola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851648" cy="762000"/>
          </a:xfrm>
        </p:spPr>
        <p:txBody>
          <a:bodyPr>
            <a:normAutofit/>
          </a:bodyPr>
          <a:lstStyle/>
          <a:p>
            <a:pPr algn="l"/>
            <a:r>
              <a:rPr lang="en-US" sz="2800" dirty="0" smtClean="0">
                <a:solidFill>
                  <a:srgbClr val="92D050"/>
                </a:solidFill>
              </a:rPr>
              <a:t>BUSINESS PLAN ON ICE BLOCK MAKING MACHINE.</a:t>
            </a:r>
            <a:endParaRPr lang="en-US" sz="2800" dirty="0">
              <a:solidFill>
                <a:srgbClr val="92D050"/>
              </a:solidFill>
            </a:endParaRPr>
          </a:p>
        </p:txBody>
      </p:sp>
      <p:sp>
        <p:nvSpPr>
          <p:cNvPr id="3" name="Subtitle 2"/>
          <p:cNvSpPr>
            <a:spLocks noGrp="1"/>
          </p:cNvSpPr>
          <p:nvPr>
            <p:ph type="subTitle" idx="1"/>
          </p:nvPr>
        </p:nvSpPr>
        <p:spPr>
          <a:xfrm>
            <a:off x="533400" y="2133600"/>
            <a:ext cx="7854696" cy="3657600"/>
          </a:xfrm>
        </p:spPr>
        <p:txBody>
          <a:bodyPr>
            <a:noAutofit/>
          </a:bodyPr>
          <a:lstStyle/>
          <a:p>
            <a:pPr algn="ctr"/>
            <a:r>
              <a:rPr lang="en-US" sz="2800" dirty="0" smtClean="0"/>
              <a:t>Presented  </a:t>
            </a:r>
          </a:p>
          <a:p>
            <a:pPr algn="ctr"/>
            <a:r>
              <a:rPr lang="en-US" sz="2800" dirty="0" smtClean="0">
                <a:solidFill>
                  <a:srgbClr val="002060"/>
                </a:solidFill>
              </a:rPr>
              <a:t>By </a:t>
            </a:r>
          </a:p>
          <a:p>
            <a:pPr algn="ctr"/>
            <a:r>
              <a:rPr lang="en-US" sz="2800" dirty="0" smtClean="0">
                <a:hlinkClick r:id="rId2"/>
                <a:hlinkMouseOver r:id="" action="ppaction://hlinkshowjump?jump=nextslide"/>
              </a:rPr>
              <a:t>De </a:t>
            </a:r>
            <a:r>
              <a:rPr lang="en-US" sz="2800" dirty="0" err="1" smtClean="0">
                <a:hlinkClick r:id="rId2"/>
                <a:hlinkMouseOver r:id="" action="ppaction://hlinkshowjump?jump=nextslide"/>
              </a:rPr>
              <a:t>Koolar</a:t>
            </a:r>
            <a:r>
              <a:rPr lang="en-US" sz="2800" dirty="0" smtClean="0">
                <a:hlinkClick r:id="rId2"/>
                <a:hlinkMouseOver r:id="" action="ppaction://hlinkshowjump?jump=nextslide"/>
              </a:rPr>
              <a:t> Nigeria Limited</a:t>
            </a:r>
            <a:endParaRPr lang="en-US" sz="2800" dirty="0" smtClean="0"/>
          </a:p>
          <a:p>
            <a:pPr algn="ctr"/>
            <a:r>
              <a:rPr lang="en-US" sz="2800" dirty="0" smtClean="0">
                <a:solidFill>
                  <a:srgbClr val="C00000"/>
                </a:solidFill>
              </a:rPr>
              <a:t>14 Hakeem </a:t>
            </a:r>
            <a:r>
              <a:rPr lang="en-US" sz="2800" dirty="0" err="1" smtClean="0">
                <a:solidFill>
                  <a:srgbClr val="C00000"/>
                </a:solidFill>
              </a:rPr>
              <a:t>Balogun</a:t>
            </a:r>
            <a:r>
              <a:rPr lang="en-US" sz="2800" dirty="0" smtClean="0">
                <a:solidFill>
                  <a:srgbClr val="C00000"/>
                </a:solidFill>
              </a:rPr>
              <a:t> Street, </a:t>
            </a:r>
            <a:r>
              <a:rPr lang="en-US" sz="2800" dirty="0" err="1" smtClean="0">
                <a:solidFill>
                  <a:srgbClr val="C00000"/>
                </a:solidFill>
              </a:rPr>
              <a:t>Agidingbi</a:t>
            </a:r>
            <a:r>
              <a:rPr lang="en-US" sz="2800" dirty="0" smtClean="0">
                <a:solidFill>
                  <a:srgbClr val="C00000"/>
                </a:solidFill>
              </a:rPr>
              <a:t> </a:t>
            </a:r>
            <a:r>
              <a:rPr lang="en-US" sz="2800" dirty="0" err="1" smtClean="0">
                <a:solidFill>
                  <a:srgbClr val="C00000"/>
                </a:solidFill>
              </a:rPr>
              <a:t>Ikeja</a:t>
            </a:r>
            <a:r>
              <a:rPr lang="en-US" sz="2800" dirty="0" smtClean="0">
                <a:solidFill>
                  <a:srgbClr val="C00000"/>
                </a:solidFill>
              </a:rPr>
              <a:t>, Lagos.</a:t>
            </a:r>
          </a:p>
          <a:p>
            <a:pPr algn="ctr"/>
            <a:r>
              <a:rPr lang="en-US" sz="2800" dirty="0" smtClean="0"/>
              <a:t>Tel: 01-2957035, 08033309537</a:t>
            </a:r>
          </a:p>
          <a:p>
            <a:pPr algn="ctr"/>
            <a:r>
              <a:rPr lang="en-US" sz="2800" dirty="0" smtClean="0"/>
              <a:t>Email: </a:t>
            </a:r>
            <a:r>
              <a:rPr lang="en-US" sz="2800" dirty="0" smtClean="0">
                <a:hlinkClick r:id="rId3"/>
              </a:rPr>
              <a:t>info@dekoolar.com</a:t>
            </a:r>
            <a:endParaRPr lang="en-US" sz="2800" dirty="0" smtClean="0"/>
          </a:p>
          <a:p>
            <a:pPr algn="ctr"/>
            <a:r>
              <a:rPr lang="en-US" sz="2800" dirty="0" smtClean="0"/>
              <a:t>Website: </a:t>
            </a:r>
            <a:r>
              <a:rPr lang="en-US" sz="2800" dirty="0" smtClean="0">
                <a:hlinkClick r:id="rId2"/>
              </a:rPr>
              <a:t>www.dekoolar.com</a:t>
            </a:r>
            <a:r>
              <a:rPr lang="en-US" sz="2800" dirty="0" smtClean="0"/>
              <a:t>  </a:t>
            </a:r>
          </a:p>
          <a:p>
            <a:pPr algn="ct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Daily production</a:t>
            </a:r>
            <a:endParaRPr lang="en-US" sz="2800" dirty="0"/>
          </a:p>
        </p:txBody>
      </p:sp>
      <p:graphicFrame>
        <p:nvGraphicFramePr>
          <p:cNvPr id="4" name="Content Placeholder 3"/>
          <p:cNvGraphicFramePr>
            <a:graphicFrameLocks noGrp="1"/>
          </p:cNvGraphicFramePr>
          <p:nvPr>
            <p:ph idx="1"/>
          </p:nvPr>
        </p:nvGraphicFramePr>
        <p:xfrm>
          <a:off x="457200" y="1935163"/>
          <a:ext cx="8229600" cy="4419597"/>
        </p:xfrm>
        <a:graphic>
          <a:graphicData uri="http://schemas.openxmlformats.org/drawingml/2006/table">
            <a:tbl>
              <a:tblPr firstRow="1" bandRow="1">
                <a:tableStyleId>{21E4AEA4-8DFA-4A89-87EB-49C32662AFE0}</a:tableStyleId>
              </a:tblPr>
              <a:tblGrid>
                <a:gridCol w="2743200"/>
                <a:gridCol w="2743200"/>
                <a:gridCol w="2743200"/>
              </a:tblGrid>
              <a:tr h="631371">
                <a:tc>
                  <a:txBody>
                    <a:bodyPr/>
                    <a:lstStyle/>
                    <a:p>
                      <a:r>
                        <a:rPr lang="en-US" dirty="0" smtClean="0"/>
                        <a:t>Daily production</a:t>
                      </a:r>
                      <a:endParaRPr lang="en-US" dirty="0"/>
                    </a:p>
                  </a:txBody>
                  <a:tcPr marL="91441" marR="91441"/>
                </a:tc>
                <a:tc>
                  <a:txBody>
                    <a:bodyPr/>
                    <a:lstStyle/>
                    <a:p>
                      <a:r>
                        <a:rPr lang="en-US" dirty="0" smtClean="0"/>
                        <a:t>12 hours</a:t>
                      </a:r>
                      <a:endParaRPr lang="en-US" dirty="0"/>
                    </a:p>
                  </a:txBody>
                  <a:tcPr marL="91441" marR="91441"/>
                </a:tc>
                <a:tc>
                  <a:txBody>
                    <a:bodyPr/>
                    <a:lstStyle/>
                    <a:p>
                      <a:r>
                        <a:rPr lang="en-US" dirty="0" smtClean="0"/>
                        <a:t>150</a:t>
                      </a:r>
                      <a:endParaRPr lang="en-US" dirty="0"/>
                    </a:p>
                  </a:txBody>
                  <a:tcPr marL="91441" marR="91441"/>
                </a:tc>
              </a:tr>
              <a:tr h="631371">
                <a:tc>
                  <a:txBody>
                    <a:bodyPr/>
                    <a:lstStyle/>
                    <a:p>
                      <a:r>
                        <a:rPr lang="en-US" dirty="0" smtClean="0"/>
                        <a:t>Daily frequency</a:t>
                      </a:r>
                      <a:endParaRPr lang="en-US" dirty="0"/>
                    </a:p>
                  </a:txBody>
                  <a:tcPr marL="91441" marR="91441"/>
                </a:tc>
                <a:tc>
                  <a:txBody>
                    <a:bodyPr/>
                    <a:lstStyle/>
                    <a:p>
                      <a:r>
                        <a:rPr lang="en-US" dirty="0" smtClean="0"/>
                        <a:t>Twice daily</a:t>
                      </a:r>
                      <a:endParaRPr lang="en-US" dirty="0"/>
                    </a:p>
                  </a:txBody>
                  <a:tcPr marL="91441" marR="91441"/>
                </a:tc>
                <a:tc>
                  <a:txBody>
                    <a:bodyPr/>
                    <a:lstStyle/>
                    <a:p>
                      <a:r>
                        <a:rPr lang="en-US" dirty="0" smtClean="0"/>
                        <a:t>2</a:t>
                      </a:r>
                      <a:endParaRPr lang="en-US" dirty="0"/>
                    </a:p>
                  </a:txBody>
                  <a:tcPr marL="91441" marR="91441"/>
                </a:tc>
              </a:tr>
              <a:tr h="631371">
                <a:tc>
                  <a:txBody>
                    <a:bodyPr/>
                    <a:lstStyle/>
                    <a:p>
                      <a:r>
                        <a:rPr lang="en-US" dirty="0" smtClean="0"/>
                        <a:t>output</a:t>
                      </a:r>
                      <a:endParaRPr lang="en-US" dirty="0"/>
                    </a:p>
                  </a:txBody>
                  <a:tcPr marL="91441" marR="91441"/>
                </a:tc>
                <a:tc>
                  <a:txBody>
                    <a:bodyPr/>
                    <a:lstStyle/>
                    <a:p>
                      <a:r>
                        <a:rPr lang="en-US" dirty="0" smtClean="0"/>
                        <a:t>Daily </a:t>
                      </a:r>
                      <a:endParaRPr lang="en-US" dirty="0"/>
                    </a:p>
                  </a:txBody>
                  <a:tcPr marL="91441" marR="91441"/>
                </a:tc>
                <a:tc>
                  <a:txBody>
                    <a:bodyPr/>
                    <a:lstStyle/>
                    <a:p>
                      <a:r>
                        <a:rPr lang="en-US" dirty="0" smtClean="0"/>
                        <a:t>300</a:t>
                      </a:r>
                      <a:endParaRPr lang="en-US" dirty="0"/>
                    </a:p>
                  </a:txBody>
                  <a:tcPr marL="91441" marR="91441"/>
                </a:tc>
              </a:tr>
              <a:tr h="631371">
                <a:tc>
                  <a:txBody>
                    <a:bodyPr/>
                    <a:lstStyle/>
                    <a:p>
                      <a:r>
                        <a:rPr lang="en-US" dirty="0" smtClean="0"/>
                        <a:t>Cost of production</a:t>
                      </a:r>
                      <a:endParaRPr lang="en-US" dirty="0"/>
                    </a:p>
                  </a:txBody>
                  <a:tcPr marL="91441" marR="91441"/>
                </a:tc>
                <a:tc>
                  <a:txBody>
                    <a:bodyPr/>
                    <a:lstStyle/>
                    <a:p>
                      <a:endParaRPr lang="en-US"/>
                    </a:p>
                  </a:txBody>
                  <a:tcPr marL="91441" marR="91441"/>
                </a:tc>
                <a:tc>
                  <a:txBody>
                    <a:bodyPr/>
                    <a:lstStyle/>
                    <a:p>
                      <a:endParaRPr lang="en-US" dirty="0"/>
                    </a:p>
                  </a:txBody>
                  <a:tcPr marL="91441" marR="91441"/>
                </a:tc>
              </a:tr>
              <a:tr h="631371">
                <a:tc>
                  <a:txBody>
                    <a:bodyPr/>
                    <a:lstStyle/>
                    <a:p>
                      <a:r>
                        <a:rPr lang="en-US" dirty="0" smtClean="0"/>
                        <a:t>Nylon cost</a:t>
                      </a:r>
                      <a:endParaRPr lang="en-US" dirty="0"/>
                    </a:p>
                  </a:txBody>
                  <a:tcPr marL="91441" marR="91441"/>
                </a:tc>
                <a:tc>
                  <a:txBody>
                    <a:bodyPr/>
                    <a:lstStyle/>
                    <a:p>
                      <a:r>
                        <a:rPr lang="en-US" dirty="0" smtClean="0"/>
                        <a:t>N 2 per block</a:t>
                      </a:r>
                      <a:endParaRPr lang="en-US" dirty="0"/>
                    </a:p>
                  </a:txBody>
                  <a:tcPr marL="91441" marR="91441"/>
                </a:tc>
                <a:tc>
                  <a:txBody>
                    <a:bodyPr/>
                    <a:lstStyle/>
                    <a:p>
                      <a:r>
                        <a:rPr lang="en-US" dirty="0" smtClean="0"/>
                        <a:t>N</a:t>
                      </a:r>
                      <a:r>
                        <a:rPr lang="en-US" baseline="0" dirty="0" smtClean="0"/>
                        <a:t> 600</a:t>
                      </a:r>
                      <a:endParaRPr lang="en-US" dirty="0"/>
                    </a:p>
                  </a:txBody>
                  <a:tcPr marL="91441" marR="91441"/>
                </a:tc>
              </a:tr>
              <a:tr h="631371">
                <a:tc>
                  <a:txBody>
                    <a:bodyPr/>
                    <a:lstStyle/>
                    <a:p>
                      <a:r>
                        <a:rPr lang="en-US" dirty="0" smtClean="0"/>
                        <a:t>Cost of fuel</a:t>
                      </a:r>
                      <a:endParaRPr lang="en-US" dirty="0"/>
                    </a:p>
                  </a:txBody>
                  <a:tcPr marL="91441" marR="91441"/>
                </a:tc>
                <a:tc>
                  <a:txBody>
                    <a:bodyPr/>
                    <a:lstStyle/>
                    <a:p>
                      <a:r>
                        <a:rPr lang="en-US" dirty="0" smtClean="0"/>
                        <a:t>N 7,680</a:t>
                      </a:r>
                      <a:endParaRPr lang="en-US" dirty="0"/>
                    </a:p>
                  </a:txBody>
                  <a:tcPr marL="91441" marR="91441"/>
                </a:tc>
                <a:tc>
                  <a:txBody>
                    <a:bodyPr/>
                    <a:lstStyle/>
                    <a:p>
                      <a:r>
                        <a:rPr lang="en-US" dirty="0" smtClean="0"/>
                        <a:t>N 15,360</a:t>
                      </a:r>
                      <a:endParaRPr lang="en-US" dirty="0"/>
                    </a:p>
                  </a:txBody>
                  <a:tcPr marL="91441" marR="91441"/>
                </a:tc>
              </a:tr>
              <a:tr h="631371">
                <a:tc>
                  <a:txBody>
                    <a:bodyPr/>
                    <a:lstStyle/>
                    <a:p>
                      <a:r>
                        <a:rPr lang="en-US" dirty="0" smtClean="0"/>
                        <a:t>Salary </a:t>
                      </a:r>
                      <a:endParaRPr lang="en-US" dirty="0"/>
                    </a:p>
                  </a:txBody>
                  <a:tcPr marL="91441" marR="91441"/>
                </a:tc>
                <a:tc>
                  <a:txBody>
                    <a:bodyPr/>
                    <a:lstStyle/>
                    <a:p>
                      <a:r>
                        <a:rPr lang="en-US" dirty="0" smtClean="0"/>
                        <a:t>N  3</a:t>
                      </a:r>
                      <a:r>
                        <a:rPr lang="en-US" baseline="0" dirty="0" smtClean="0"/>
                        <a:t> per block</a:t>
                      </a:r>
                      <a:endParaRPr lang="en-US" dirty="0"/>
                    </a:p>
                  </a:txBody>
                  <a:tcPr marL="91441" marR="91441"/>
                </a:tc>
                <a:tc>
                  <a:txBody>
                    <a:bodyPr/>
                    <a:lstStyle/>
                    <a:p>
                      <a:r>
                        <a:rPr lang="en-US" dirty="0" smtClean="0"/>
                        <a:t>N  900</a:t>
                      </a:r>
                      <a:endParaRPr lang="en-US" dirty="0"/>
                    </a:p>
                  </a:txBody>
                  <a:tcPr marL="91441" marR="91441"/>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Selling price (monthly)</a:t>
            </a:r>
            <a:endParaRPr lang="en-US" dirty="0"/>
          </a:p>
        </p:txBody>
      </p:sp>
      <p:graphicFrame>
        <p:nvGraphicFramePr>
          <p:cNvPr id="4" name="Content Placeholder 3"/>
          <p:cNvGraphicFramePr>
            <a:graphicFrameLocks noGrp="1"/>
          </p:cNvGraphicFramePr>
          <p:nvPr>
            <p:ph idx="1"/>
          </p:nvPr>
        </p:nvGraphicFramePr>
        <p:xfrm>
          <a:off x="533400" y="1905000"/>
          <a:ext cx="8229600" cy="3505200"/>
        </p:xfrm>
        <a:graphic>
          <a:graphicData uri="http://schemas.openxmlformats.org/drawingml/2006/table">
            <a:tbl>
              <a:tblPr firstRow="1" bandRow="1">
                <a:tableStyleId>{21E4AEA4-8DFA-4A89-87EB-49C32662AFE0}</a:tableStyleId>
              </a:tblPr>
              <a:tblGrid>
                <a:gridCol w="2743200"/>
                <a:gridCol w="2743200"/>
                <a:gridCol w="2743200"/>
              </a:tblGrid>
              <a:tr h="876300">
                <a:tc>
                  <a:txBody>
                    <a:bodyPr/>
                    <a:lstStyle/>
                    <a:p>
                      <a:r>
                        <a:rPr lang="en-US" dirty="0" smtClean="0"/>
                        <a:t>Product  (300 pieces)</a:t>
                      </a:r>
                      <a:endParaRPr lang="en-US" dirty="0"/>
                    </a:p>
                  </a:txBody>
                  <a:tcPr/>
                </a:tc>
                <a:tc>
                  <a:txBody>
                    <a:bodyPr/>
                    <a:lstStyle/>
                    <a:p>
                      <a:r>
                        <a:rPr lang="en-US" dirty="0" smtClean="0"/>
                        <a:t>Ice block</a:t>
                      </a:r>
                      <a:endParaRPr lang="en-US" dirty="0"/>
                    </a:p>
                  </a:txBody>
                  <a:tcPr/>
                </a:tc>
                <a:tc>
                  <a:txBody>
                    <a:bodyPr/>
                    <a:lstStyle/>
                    <a:p>
                      <a:r>
                        <a:rPr lang="en-US" dirty="0" smtClean="0"/>
                        <a:t>300 </a:t>
                      </a:r>
                      <a:endParaRPr lang="en-US" dirty="0"/>
                    </a:p>
                  </a:txBody>
                  <a:tcPr/>
                </a:tc>
              </a:tr>
              <a:tr h="876300">
                <a:tc>
                  <a:txBody>
                    <a:bodyPr/>
                    <a:lstStyle/>
                    <a:p>
                      <a:r>
                        <a:rPr lang="en-US" dirty="0" smtClean="0"/>
                        <a:t>Unit price</a:t>
                      </a:r>
                      <a:endParaRPr lang="en-US" dirty="0"/>
                    </a:p>
                  </a:txBody>
                  <a:tcPr/>
                </a:tc>
                <a:tc>
                  <a:txBody>
                    <a:bodyPr/>
                    <a:lstStyle/>
                    <a:p>
                      <a:r>
                        <a:rPr lang="en-US" dirty="0" smtClean="0"/>
                        <a:t>One </a:t>
                      </a:r>
                      <a:endParaRPr lang="en-US" dirty="0"/>
                    </a:p>
                  </a:txBody>
                  <a:tcPr/>
                </a:tc>
                <a:tc>
                  <a:txBody>
                    <a:bodyPr/>
                    <a:lstStyle/>
                    <a:p>
                      <a:r>
                        <a:rPr lang="en-US" strike="dblStrike" baseline="0" dirty="0" smtClean="0"/>
                        <a:t>N</a:t>
                      </a:r>
                      <a:r>
                        <a:rPr lang="en-US" dirty="0" smtClean="0"/>
                        <a:t> 150</a:t>
                      </a:r>
                      <a:endParaRPr lang="en-US" dirty="0"/>
                    </a:p>
                  </a:txBody>
                  <a:tcPr/>
                </a:tc>
              </a:tr>
              <a:tr h="876300">
                <a:tc>
                  <a:txBody>
                    <a:bodyPr/>
                    <a:lstStyle/>
                    <a:p>
                      <a:r>
                        <a:rPr lang="en-US" dirty="0" smtClean="0"/>
                        <a:t>Daily sales</a:t>
                      </a:r>
                      <a:endParaRPr lang="en-US" dirty="0"/>
                    </a:p>
                  </a:txBody>
                  <a:tcPr/>
                </a:tc>
                <a:tc>
                  <a:txBody>
                    <a:bodyPr/>
                    <a:lstStyle/>
                    <a:p>
                      <a:r>
                        <a:rPr lang="en-US" dirty="0" smtClean="0"/>
                        <a:t>300 pieces x 150 naira</a:t>
                      </a:r>
                      <a:endParaRPr lang="en-US" dirty="0"/>
                    </a:p>
                  </a:txBody>
                  <a:tcPr/>
                </a:tc>
                <a:tc>
                  <a:txBody>
                    <a:bodyPr/>
                    <a:lstStyle/>
                    <a:p>
                      <a:r>
                        <a:rPr lang="en-US" strike="dblStrike" baseline="0" dirty="0" smtClean="0"/>
                        <a:t>N</a:t>
                      </a:r>
                      <a:r>
                        <a:rPr lang="en-US" dirty="0" smtClean="0"/>
                        <a:t> 45,000</a:t>
                      </a:r>
                      <a:endParaRPr lang="en-US" dirty="0"/>
                    </a:p>
                  </a:txBody>
                  <a:tcPr/>
                </a:tc>
              </a:tr>
              <a:tr h="876300">
                <a:tc>
                  <a:txBody>
                    <a:bodyPr/>
                    <a:lstStyle/>
                    <a:p>
                      <a:r>
                        <a:rPr lang="en-US" dirty="0" smtClean="0"/>
                        <a:t>Monthly sales </a:t>
                      </a:r>
                      <a:endParaRPr lang="en-US" dirty="0"/>
                    </a:p>
                  </a:txBody>
                  <a:tcPr/>
                </a:tc>
                <a:tc>
                  <a:txBody>
                    <a:bodyPr/>
                    <a:lstStyle/>
                    <a:p>
                      <a:r>
                        <a:rPr lang="en-US" dirty="0" smtClean="0"/>
                        <a:t>45,000</a:t>
                      </a:r>
                      <a:r>
                        <a:rPr lang="en-US" baseline="0" dirty="0" smtClean="0"/>
                        <a:t> daily x 30 days</a:t>
                      </a:r>
                      <a:endParaRPr lang="en-US" dirty="0"/>
                    </a:p>
                  </a:txBody>
                  <a:tcPr/>
                </a:tc>
                <a:tc>
                  <a:txBody>
                    <a:bodyPr/>
                    <a:lstStyle/>
                    <a:p>
                      <a:r>
                        <a:rPr lang="en-US" strike="dblStrike" baseline="0" dirty="0" smtClean="0"/>
                        <a:t>N</a:t>
                      </a:r>
                      <a:r>
                        <a:rPr lang="en-US" dirty="0" smtClean="0"/>
                        <a:t> 1,350,000</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l"/>
            <a:r>
              <a:rPr lang="en-US" dirty="0" smtClean="0"/>
              <a:t>Expenses (monthly)</a:t>
            </a:r>
            <a:endParaRPr lang="en-US" dirty="0"/>
          </a:p>
        </p:txBody>
      </p:sp>
      <p:graphicFrame>
        <p:nvGraphicFramePr>
          <p:cNvPr id="4" name="Content Placeholder 3"/>
          <p:cNvGraphicFramePr>
            <a:graphicFrameLocks noGrp="1"/>
          </p:cNvGraphicFramePr>
          <p:nvPr>
            <p:ph idx="1"/>
          </p:nvPr>
        </p:nvGraphicFramePr>
        <p:xfrm>
          <a:off x="381000" y="1600200"/>
          <a:ext cx="8229600" cy="4419600"/>
        </p:xfrm>
        <a:graphic>
          <a:graphicData uri="http://schemas.openxmlformats.org/drawingml/2006/table">
            <a:tbl>
              <a:tblPr firstRow="1" bandRow="1">
                <a:tableStyleId>{21E4AEA4-8DFA-4A89-87EB-49C32662AFE0}</a:tableStyleId>
              </a:tblPr>
              <a:tblGrid>
                <a:gridCol w="2743200"/>
                <a:gridCol w="3733800"/>
                <a:gridCol w="1752600"/>
              </a:tblGrid>
              <a:tr h="883920">
                <a:tc>
                  <a:txBody>
                    <a:bodyPr/>
                    <a:lstStyle/>
                    <a:p>
                      <a:r>
                        <a:rPr lang="en-US" dirty="0" smtClean="0"/>
                        <a:t>Nylon cost </a:t>
                      </a:r>
                      <a:endParaRPr lang="en-US" dirty="0"/>
                    </a:p>
                  </a:txBody>
                  <a:tcPr/>
                </a:tc>
                <a:tc>
                  <a:txBody>
                    <a:bodyPr/>
                    <a:lstStyle/>
                    <a:p>
                      <a:r>
                        <a:rPr lang="en-US" dirty="0" smtClean="0"/>
                        <a:t>9,000 pieces X 2</a:t>
                      </a:r>
                      <a:endParaRPr lang="en-US" dirty="0"/>
                    </a:p>
                  </a:txBody>
                  <a:tcPr/>
                </a:tc>
                <a:tc>
                  <a:txBody>
                    <a:bodyPr/>
                    <a:lstStyle/>
                    <a:p>
                      <a:r>
                        <a:rPr lang="en-US" strike="dblStrike" baseline="0" dirty="0" smtClean="0"/>
                        <a:t>N</a:t>
                      </a:r>
                      <a:r>
                        <a:rPr lang="en-US" dirty="0" smtClean="0"/>
                        <a:t> 18,000</a:t>
                      </a:r>
                      <a:endParaRPr lang="en-US" dirty="0"/>
                    </a:p>
                  </a:txBody>
                  <a:tcPr/>
                </a:tc>
              </a:tr>
              <a:tr h="883920">
                <a:tc>
                  <a:txBody>
                    <a:bodyPr/>
                    <a:lstStyle/>
                    <a:p>
                      <a:r>
                        <a:rPr lang="en-US" dirty="0" smtClean="0"/>
                        <a:t>Salary </a:t>
                      </a:r>
                      <a:endParaRPr lang="en-US" dirty="0"/>
                    </a:p>
                  </a:txBody>
                  <a:tcPr/>
                </a:tc>
                <a:tc>
                  <a:txBody>
                    <a:bodyPr/>
                    <a:lstStyle/>
                    <a:p>
                      <a:r>
                        <a:rPr lang="en-US" dirty="0" smtClean="0"/>
                        <a:t>900 X 30</a:t>
                      </a:r>
                      <a:endParaRPr lang="en-US" dirty="0"/>
                    </a:p>
                  </a:txBody>
                  <a:tcPr/>
                </a:tc>
                <a:tc>
                  <a:txBody>
                    <a:bodyPr/>
                    <a:lstStyle/>
                    <a:p>
                      <a:r>
                        <a:rPr lang="en-US" strike="dblStrike" baseline="0" dirty="0" smtClean="0"/>
                        <a:t>N</a:t>
                      </a:r>
                      <a:r>
                        <a:rPr lang="en-US" dirty="0" smtClean="0"/>
                        <a:t> 27,000</a:t>
                      </a:r>
                      <a:endParaRPr lang="en-US" dirty="0"/>
                    </a:p>
                  </a:txBody>
                  <a:tcPr/>
                </a:tc>
              </a:tr>
              <a:tr h="883920">
                <a:tc>
                  <a:txBody>
                    <a:bodyPr/>
                    <a:lstStyle/>
                    <a:p>
                      <a:r>
                        <a:rPr lang="en-US" dirty="0" smtClean="0"/>
                        <a:t>Cost of fuel</a:t>
                      </a:r>
                      <a:endParaRPr lang="en-US" dirty="0"/>
                    </a:p>
                  </a:txBody>
                  <a:tcPr/>
                </a:tc>
                <a:tc>
                  <a:txBody>
                    <a:bodyPr/>
                    <a:lstStyle/>
                    <a:p>
                      <a:r>
                        <a:rPr lang="en-US" dirty="0" smtClean="0"/>
                        <a:t>15,360 daily X 30 days</a:t>
                      </a:r>
                      <a:endParaRPr lang="en-US" dirty="0"/>
                    </a:p>
                  </a:txBody>
                  <a:tcPr/>
                </a:tc>
                <a:tc>
                  <a:txBody>
                    <a:bodyPr/>
                    <a:lstStyle/>
                    <a:p>
                      <a:r>
                        <a:rPr lang="en-US" strike="dblStrike" baseline="0" dirty="0" smtClean="0"/>
                        <a:t>N</a:t>
                      </a:r>
                      <a:r>
                        <a:rPr lang="en-US" dirty="0" smtClean="0"/>
                        <a:t> 460,800</a:t>
                      </a:r>
                      <a:endParaRPr lang="en-US" dirty="0"/>
                    </a:p>
                  </a:txBody>
                  <a:tcPr/>
                </a:tc>
              </a:tr>
              <a:tr h="883920">
                <a:tc>
                  <a:txBody>
                    <a:bodyPr/>
                    <a:lstStyle/>
                    <a:p>
                      <a:r>
                        <a:rPr lang="en-US" dirty="0" smtClean="0"/>
                        <a:t>Month depreciation</a:t>
                      </a:r>
                      <a:endParaRPr lang="en-US" dirty="0"/>
                    </a:p>
                  </a:txBody>
                  <a:tcPr/>
                </a:tc>
                <a:tc>
                  <a:txBody>
                    <a:bodyPr/>
                    <a:lstStyle/>
                    <a:p>
                      <a:r>
                        <a:rPr lang="en-US" dirty="0" smtClean="0"/>
                        <a:t>10% depreciation yearly /</a:t>
                      </a:r>
                      <a:r>
                        <a:rPr lang="en-US" baseline="0" dirty="0" smtClean="0"/>
                        <a:t> 12 month </a:t>
                      </a:r>
                      <a:endParaRPr lang="en-US" dirty="0"/>
                    </a:p>
                  </a:txBody>
                  <a:tcPr/>
                </a:tc>
                <a:tc>
                  <a:txBody>
                    <a:bodyPr/>
                    <a:lstStyle/>
                    <a:p>
                      <a:r>
                        <a:rPr lang="en-US" strike="dblStrike" baseline="0" dirty="0" smtClean="0"/>
                        <a:t>N</a:t>
                      </a:r>
                      <a:r>
                        <a:rPr lang="en-US" dirty="0" smtClean="0"/>
                        <a:t> 24,167</a:t>
                      </a:r>
                      <a:endParaRPr lang="en-US" dirty="0"/>
                    </a:p>
                  </a:txBody>
                  <a:tcPr/>
                </a:tc>
              </a:tr>
              <a:tr h="883920">
                <a:tc>
                  <a:txBody>
                    <a:bodyPr/>
                    <a:lstStyle/>
                    <a:p>
                      <a:r>
                        <a:rPr lang="en-US" dirty="0" smtClean="0"/>
                        <a:t>Total expenses</a:t>
                      </a:r>
                      <a:endParaRPr lang="en-US" dirty="0"/>
                    </a:p>
                  </a:txBody>
                  <a:tcPr/>
                </a:tc>
                <a:tc>
                  <a:txBody>
                    <a:bodyPr/>
                    <a:lstStyle/>
                    <a:p>
                      <a:endParaRPr lang="en-US" dirty="0"/>
                    </a:p>
                  </a:txBody>
                  <a:tcPr/>
                </a:tc>
                <a:tc>
                  <a:txBody>
                    <a:bodyPr/>
                    <a:lstStyle/>
                    <a:p>
                      <a:r>
                        <a:rPr lang="en-US" strike="dblStrike" baseline="0" dirty="0" smtClean="0"/>
                        <a:t>N</a:t>
                      </a:r>
                      <a:r>
                        <a:rPr lang="en-US" baseline="0" dirty="0" smtClean="0"/>
                        <a:t> 529,967</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Selling and Expenses (Yearly)</a:t>
            </a:r>
            <a:endParaRPr lang="en-US" dirty="0"/>
          </a:p>
        </p:txBody>
      </p:sp>
      <p:graphicFrame>
        <p:nvGraphicFramePr>
          <p:cNvPr id="4" name="Content Placeholder 3"/>
          <p:cNvGraphicFramePr>
            <a:graphicFrameLocks noGrp="1"/>
          </p:cNvGraphicFramePr>
          <p:nvPr>
            <p:ph idx="1"/>
          </p:nvPr>
        </p:nvGraphicFramePr>
        <p:xfrm>
          <a:off x="457200" y="1935163"/>
          <a:ext cx="8229600" cy="4704080"/>
        </p:xfrm>
        <a:graphic>
          <a:graphicData uri="http://schemas.openxmlformats.org/drawingml/2006/table">
            <a:tbl>
              <a:tblPr firstRow="1" bandRow="1">
                <a:tableStyleId>{21E4AEA4-8DFA-4A89-87EB-49C32662AFE0}</a:tableStyleId>
              </a:tblPr>
              <a:tblGrid>
                <a:gridCol w="2743200"/>
                <a:gridCol w="2743200"/>
                <a:gridCol w="2743200"/>
              </a:tblGrid>
              <a:tr h="508000">
                <a:tc>
                  <a:txBody>
                    <a:bodyPr/>
                    <a:lstStyle/>
                    <a:p>
                      <a:r>
                        <a:rPr lang="en-US" dirty="0" smtClean="0"/>
                        <a:t>Product (108,000 pieces)</a:t>
                      </a:r>
                      <a:endParaRPr lang="en-US" dirty="0"/>
                    </a:p>
                  </a:txBody>
                  <a:tcPr marL="91441" marR="91441"/>
                </a:tc>
                <a:tc>
                  <a:txBody>
                    <a:bodyPr/>
                    <a:lstStyle/>
                    <a:p>
                      <a:r>
                        <a:rPr lang="en-US" dirty="0" smtClean="0"/>
                        <a:t>Ice block</a:t>
                      </a:r>
                      <a:endParaRPr lang="en-US" dirty="0"/>
                    </a:p>
                  </a:txBody>
                  <a:tcPr marL="91441" marR="91441"/>
                </a:tc>
                <a:tc>
                  <a:txBody>
                    <a:bodyPr/>
                    <a:lstStyle/>
                    <a:p>
                      <a:r>
                        <a:rPr lang="en-US" dirty="0" smtClean="0"/>
                        <a:t>108, 000  </a:t>
                      </a:r>
                      <a:endParaRPr lang="en-US" dirty="0"/>
                    </a:p>
                  </a:txBody>
                  <a:tcPr marL="91441" marR="91441"/>
                </a:tc>
              </a:tr>
              <a:tr h="508000">
                <a:tc>
                  <a:txBody>
                    <a:bodyPr/>
                    <a:lstStyle/>
                    <a:p>
                      <a:r>
                        <a:rPr lang="en-US" dirty="0" smtClean="0"/>
                        <a:t>Unit price</a:t>
                      </a:r>
                      <a:endParaRPr lang="en-US" dirty="0"/>
                    </a:p>
                  </a:txBody>
                  <a:tcPr marL="91441" marR="91441"/>
                </a:tc>
                <a:tc>
                  <a:txBody>
                    <a:bodyPr/>
                    <a:lstStyle/>
                    <a:p>
                      <a:r>
                        <a:rPr lang="en-US" dirty="0" smtClean="0"/>
                        <a:t>one</a:t>
                      </a:r>
                      <a:endParaRPr lang="en-US" dirty="0"/>
                    </a:p>
                  </a:txBody>
                  <a:tcPr marL="91441" marR="91441"/>
                </a:tc>
                <a:tc>
                  <a:txBody>
                    <a:bodyPr/>
                    <a:lstStyle/>
                    <a:p>
                      <a:r>
                        <a:rPr lang="en-US" strike="dblStrike" baseline="0" dirty="0" smtClean="0"/>
                        <a:t>N</a:t>
                      </a:r>
                      <a:r>
                        <a:rPr lang="en-US" dirty="0" smtClean="0"/>
                        <a:t> 150</a:t>
                      </a:r>
                      <a:endParaRPr lang="en-US" dirty="0"/>
                    </a:p>
                  </a:txBody>
                  <a:tcPr marL="91441" marR="91441"/>
                </a:tc>
              </a:tr>
              <a:tr h="508000">
                <a:tc>
                  <a:txBody>
                    <a:bodyPr/>
                    <a:lstStyle/>
                    <a:p>
                      <a:r>
                        <a:rPr lang="en-US" dirty="0" smtClean="0"/>
                        <a:t>Yearly sales</a:t>
                      </a:r>
                      <a:endParaRPr lang="en-US" dirty="0"/>
                    </a:p>
                  </a:txBody>
                  <a:tcPr marL="91441" marR="91441"/>
                </a:tc>
                <a:tc>
                  <a:txBody>
                    <a:bodyPr/>
                    <a:lstStyle/>
                    <a:p>
                      <a:r>
                        <a:rPr lang="en-US" dirty="0" smtClean="0"/>
                        <a:t>108,000 X 150 naira</a:t>
                      </a:r>
                      <a:endParaRPr lang="en-US" dirty="0"/>
                    </a:p>
                  </a:txBody>
                  <a:tcPr marL="91441" marR="91441"/>
                </a:tc>
                <a:tc>
                  <a:txBody>
                    <a:bodyPr/>
                    <a:lstStyle/>
                    <a:p>
                      <a:r>
                        <a:rPr lang="en-US" strike="dblStrike" baseline="0" dirty="0" smtClean="0"/>
                        <a:t>N</a:t>
                      </a:r>
                      <a:r>
                        <a:rPr lang="en-US" dirty="0" smtClean="0"/>
                        <a:t> 16,200,000</a:t>
                      </a:r>
                      <a:endParaRPr lang="en-US" dirty="0"/>
                    </a:p>
                  </a:txBody>
                  <a:tcPr marL="91441" marR="91441"/>
                </a:tc>
              </a:tr>
              <a:tr h="508000">
                <a:tc>
                  <a:txBody>
                    <a:bodyPr/>
                    <a:lstStyle/>
                    <a:p>
                      <a:endParaRPr lang="en-US" dirty="0"/>
                    </a:p>
                  </a:txBody>
                  <a:tcPr marL="91441" marR="91441"/>
                </a:tc>
                <a:tc>
                  <a:txBody>
                    <a:bodyPr/>
                    <a:lstStyle/>
                    <a:p>
                      <a:r>
                        <a:rPr lang="en-US" dirty="0" smtClean="0"/>
                        <a:t>Yearly expenses</a:t>
                      </a:r>
                      <a:endParaRPr lang="en-US" dirty="0"/>
                    </a:p>
                  </a:txBody>
                  <a:tcPr marL="91441" marR="91441"/>
                </a:tc>
                <a:tc>
                  <a:txBody>
                    <a:bodyPr/>
                    <a:lstStyle/>
                    <a:p>
                      <a:endParaRPr lang="en-US" dirty="0"/>
                    </a:p>
                  </a:txBody>
                  <a:tcPr marL="91441" marR="91441"/>
                </a:tc>
              </a:tr>
              <a:tr h="508000">
                <a:tc>
                  <a:txBody>
                    <a:bodyPr/>
                    <a:lstStyle/>
                    <a:p>
                      <a:r>
                        <a:rPr lang="en-US" dirty="0" smtClean="0"/>
                        <a:t>Nylon cost</a:t>
                      </a:r>
                      <a:endParaRPr lang="en-US" dirty="0"/>
                    </a:p>
                  </a:txBody>
                  <a:tcPr marL="91441" marR="91441"/>
                </a:tc>
                <a:tc>
                  <a:txBody>
                    <a:bodyPr/>
                    <a:lstStyle/>
                    <a:p>
                      <a:r>
                        <a:rPr lang="en-US" dirty="0" smtClean="0"/>
                        <a:t>108, 000 pieces X 2</a:t>
                      </a:r>
                      <a:endParaRPr lang="en-US" dirty="0"/>
                    </a:p>
                  </a:txBody>
                  <a:tcPr marL="91441" marR="91441"/>
                </a:tc>
                <a:tc>
                  <a:txBody>
                    <a:bodyPr/>
                    <a:lstStyle/>
                    <a:p>
                      <a:r>
                        <a:rPr lang="en-US" strike="dblStrike" baseline="0" dirty="0" smtClean="0"/>
                        <a:t>N</a:t>
                      </a:r>
                      <a:r>
                        <a:rPr lang="en-US" dirty="0" smtClean="0"/>
                        <a:t> 216,000</a:t>
                      </a:r>
                      <a:endParaRPr lang="en-US" dirty="0"/>
                    </a:p>
                  </a:txBody>
                  <a:tcPr marL="91441" marR="91441"/>
                </a:tc>
              </a:tr>
              <a:tr h="508000">
                <a:tc>
                  <a:txBody>
                    <a:bodyPr/>
                    <a:lstStyle/>
                    <a:p>
                      <a:r>
                        <a:rPr lang="en-US" dirty="0" smtClean="0"/>
                        <a:t>Salary </a:t>
                      </a:r>
                      <a:endParaRPr lang="en-US" dirty="0"/>
                    </a:p>
                  </a:txBody>
                  <a:tcPr marL="91441" marR="91441"/>
                </a:tc>
                <a:tc>
                  <a:txBody>
                    <a:bodyPr/>
                    <a:lstStyle/>
                    <a:p>
                      <a:r>
                        <a:rPr lang="en-US" dirty="0" smtClean="0"/>
                        <a:t>108,000 pieces X 3</a:t>
                      </a:r>
                      <a:endParaRPr lang="en-US" dirty="0"/>
                    </a:p>
                  </a:txBody>
                  <a:tcPr marL="91441" marR="91441"/>
                </a:tc>
                <a:tc>
                  <a:txBody>
                    <a:bodyPr/>
                    <a:lstStyle/>
                    <a:p>
                      <a:r>
                        <a:rPr lang="en-US" strike="dblStrike" baseline="0" dirty="0" smtClean="0"/>
                        <a:t>N</a:t>
                      </a:r>
                      <a:r>
                        <a:rPr lang="en-US" dirty="0" smtClean="0"/>
                        <a:t> 324,000</a:t>
                      </a:r>
                      <a:endParaRPr lang="en-US" dirty="0"/>
                    </a:p>
                  </a:txBody>
                  <a:tcPr marL="91441" marR="91441"/>
                </a:tc>
              </a:tr>
              <a:tr h="508000">
                <a:tc>
                  <a:txBody>
                    <a:bodyPr/>
                    <a:lstStyle/>
                    <a:p>
                      <a:r>
                        <a:rPr lang="en-US" dirty="0" smtClean="0"/>
                        <a:t>Cost of fuel</a:t>
                      </a:r>
                      <a:endParaRPr lang="en-US" dirty="0"/>
                    </a:p>
                  </a:txBody>
                  <a:tcPr marL="91441" marR="91441"/>
                </a:tc>
                <a:tc>
                  <a:txBody>
                    <a:bodyPr/>
                    <a:lstStyle/>
                    <a:p>
                      <a:r>
                        <a:rPr lang="en-US" dirty="0" smtClean="0"/>
                        <a:t>460,800 monthly X 12 </a:t>
                      </a:r>
                      <a:endParaRPr lang="en-US" dirty="0"/>
                    </a:p>
                  </a:txBody>
                  <a:tcPr marL="91441" marR="91441"/>
                </a:tc>
                <a:tc>
                  <a:txBody>
                    <a:bodyPr/>
                    <a:lstStyle/>
                    <a:p>
                      <a:r>
                        <a:rPr lang="en-US" dirty="0" smtClean="0"/>
                        <a:t>N</a:t>
                      </a:r>
                      <a:r>
                        <a:rPr lang="en-US" baseline="0" dirty="0" smtClean="0"/>
                        <a:t> 5</a:t>
                      </a:r>
                      <a:r>
                        <a:rPr lang="en-US" dirty="0" smtClean="0"/>
                        <a:t>, 529,600</a:t>
                      </a:r>
                      <a:endParaRPr lang="en-US" dirty="0"/>
                    </a:p>
                  </a:txBody>
                  <a:tcPr marL="91441" marR="91441"/>
                </a:tc>
              </a:tr>
              <a:tr h="508000">
                <a:tc>
                  <a:txBody>
                    <a:bodyPr/>
                    <a:lstStyle/>
                    <a:p>
                      <a:r>
                        <a:rPr lang="en-US" dirty="0" smtClean="0"/>
                        <a:t>Yearly</a:t>
                      </a:r>
                      <a:r>
                        <a:rPr lang="en-US" baseline="0" dirty="0" smtClean="0"/>
                        <a:t> depreciation</a:t>
                      </a:r>
                      <a:endParaRPr lang="en-US" dirty="0"/>
                    </a:p>
                  </a:txBody>
                  <a:tcPr marL="91441" marR="91441"/>
                </a:tc>
                <a:tc>
                  <a:txBody>
                    <a:bodyPr/>
                    <a:lstStyle/>
                    <a:p>
                      <a:r>
                        <a:rPr lang="en-US" dirty="0" smtClean="0"/>
                        <a:t>10% depreciation yearly </a:t>
                      </a:r>
                      <a:endParaRPr lang="en-US" dirty="0"/>
                    </a:p>
                  </a:txBody>
                  <a:tcPr marL="91441" marR="91441"/>
                </a:tc>
                <a:tc>
                  <a:txBody>
                    <a:bodyPr/>
                    <a:lstStyle/>
                    <a:p>
                      <a:r>
                        <a:rPr lang="en-US" strike="dblStrike" baseline="0" dirty="0" smtClean="0"/>
                        <a:t>N</a:t>
                      </a:r>
                      <a:r>
                        <a:rPr lang="en-US" dirty="0" smtClean="0"/>
                        <a:t> 290,000</a:t>
                      </a:r>
                      <a:endParaRPr lang="en-US" dirty="0"/>
                    </a:p>
                  </a:txBody>
                  <a:tcPr marL="91441" marR="91441"/>
                </a:tc>
              </a:tr>
              <a:tr h="508000">
                <a:tc>
                  <a:txBody>
                    <a:bodyPr/>
                    <a:lstStyle/>
                    <a:p>
                      <a:r>
                        <a:rPr lang="en-US" dirty="0" smtClean="0"/>
                        <a:t>Total expenses</a:t>
                      </a:r>
                      <a:endParaRPr lang="en-US" dirty="0"/>
                    </a:p>
                  </a:txBody>
                  <a:tcPr marL="91441" marR="91441"/>
                </a:tc>
                <a:tc>
                  <a:txBody>
                    <a:bodyPr/>
                    <a:lstStyle/>
                    <a:p>
                      <a:endParaRPr lang="en-US"/>
                    </a:p>
                  </a:txBody>
                  <a:tcPr marL="91441" marR="91441"/>
                </a:tc>
                <a:tc>
                  <a:txBody>
                    <a:bodyPr/>
                    <a:lstStyle/>
                    <a:p>
                      <a:r>
                        <a:rPr lang="en-US" strike="dblStrike" baseline="0" dirty="0" smtClean="0"/>
                        <a:t>N</a:t>
                      </a:r>
                      <a:r>
                        <a:rPr lang="en-US" dirty="0" smtClean="0"/>
                        <a:t> 6,359,600</a:t>
                      </a:r>
                      <a:endParaRPr lang="en-US" dirty="0"/>
                    </a:p>
                  </a:txBody>
                  <a:tcPr marL="91441" marR="91441"/>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algn="l"/>
            <a:r>
              <a:rPr lang="en-US" dirty="0" smtClean="0"/>
              <a:t>Equipment set-up cost</a:t>
            </a:r>
            <a:endParaRPr lang="en-US" dirty="0"/>
          </a:p>
        </p:txBody>
      </p:sp>
      <p:graphicFrame>
        <p:nvGraphicFramePr>
          <p:cNvPr id="4" name="Content Placeholder 3"/>
          <p:cNvGraphicFramePr>
            <a:graphicFrameLocks noGrp="1"/>
          </p:cNvGraphicFramePr>
          <p:nvPr>
            <p:ph idx="1"/>
          </p:nvPr>
        </p:nvGraphicFramePr>
        <p:xfrm>
          <a:off x="457200" y="1066800"/>
          <a:ext cx="8229600" cy="5607419"/>
        </p:xfrm>
        <a:graphic>
          <a:graphicData uri="http://schemas.openxmlformats.org/drawingml/2006/table">
            <a:tbl>
              <a:tblPr firstRow="1" bandRow="1">
                <a:tableStyleId>{21E4AEA4-8DFA-4A89-87EB-49C32662AFE0}</a:tableStyleId>
              </a:tblPr>
              <a:tblGrid>
                <a:gridCol w="1143000"/>
                <a:gridCol w="914400"/>
                <a:gridCol w="1028700"/>
                <a:gridCol w="1028700"/>
                <a:gridCol w="1028700"/>
                <a:gridCol w="1028700"/>
                <a:gridCol w="1028700"/>
                <a:gridCol w="1028700"/>
              </a:tblGrid>
              <a:tr h="820113">
                <a:tc>
                  <a:txBody>
                    <a:bodyPr/>
                    <a:lstStyle/>
                    <a:p>
                      <a:endParaRPr lang="en-US" dirty="0"/>
                    </a:p>
                  </a:txBody>
                  <a:tcPr/>
                </a:tc>
                <a:tc>
                  <a:txBody>
                    <a:bodyPr/>
                    <a:lstStyle/>
                    <a:p>
                      <a:r>
                        <a:rPr lang="en-US" dirty="0" smtClean="0"/>
                        <a:t>24</a:t>
                      </a:r>
                      <a:r>
                        <a:rPr lang="en-US" baseline="0" dirty="0" smtClean="0"/>
                        <a:t> B</a:t>
                      </a:r>
                      <a:r>
                        <a:rPr lang="en-US" dirty="0" smtClean="0"/>
                        <a:t>locks</a:t>
                      </a:r>
                      <a:endParaRPr lang="en-US" dirty="0"/>
                    </a:p>
                  </a:txBody>
                  <a:tcPr/>
                </a:tc>
                <a:tc>
                  <a:txBody>
                    <a:bodyPr/>
                    <a:lstStyle/>
                    <a:p>
                      <a:r>
                        <a:rPr lang="en-US" dirty="0" smtClean="0"/>
                        <a:t>50 Blocks</a:t>
                      </a:r>
                      <a:endParaRPr lang="en-US" dirty="0"/>
                    </a:p>
                  </a:txBody>
                  <a:tcPr/>
                </a:tc>
                <a:tc>
                  <a:txBody>
                    <a:bodyPr/>
                    <a:lstStyle/>
                    <a:p>
                      <a:r>
                        <a:rPr lang="en-US" dirty="0" smtClean="0"/>
                        <a:t>100 Blocks </a:t>
                      </a:r>
                      <a:endParaRPr lang="en-US" dirty="0"/>
                    </a:p>
                  </a:txBody>
                  <a:tcPr/>
                </a:tc>
                <a:tc>
                  <a:txBody>
                    <a:bodyPr/>
                    <a:lstStyle/>
                    <a:p>
                      <a:r>
                        <a:rPr lang="en-US" dirty="0" smtClean="0"/>
                        <a:t>150 Blocks</a:t>
                      </a:r>
                      <a:endParaRPr lang="en-US" dirty="0"/>
                    </a:p>
                  </a:txBody>
                  <a:tcPr/>
                </a:tc>
                <a:tc>
                  <a:txBody>
                    <a:bodyPr/>
                    <a:lstStyle/>
                    <a:p>
                      <a:r>
                        <a:rPr lang="en-US" dirty="0" smtClean="0"/>
                        <a:t>200 Blocks</a:t>
                      </a:r>
                      <a:endParaRPr lang="en-US" dirty="0"/>
                    </a:p>
                  </a:txBody>
                  <a:tcPr/>
                </a:tc>
                <a:tc>
                  <a:txBody>
                    <a:bodyPr/>
                    <a:lstStyle/>
                    <a:p>
                      <a:r>
                        <a:rPr lang="en-US" dirty="0" smtClean="0"/>
                        <a:t>300 Blocks</a:t>
                      </a:r>
                      <a:endParaRPr lang="en-US" dirty="0"/>
                    </a:p>
                  </a:txBody>
                  <a:tcPr/>
                </a:tc>
                <a:tc>
                  <a:txBody>
                    <a:bodyPr/>
                    <a:lstStyle/>
                    <a:p>
                      <a:r>
                        <a:rPr lang="en-US" dirty="0" smtClean="0"/>
                        <a:t>500 Blocks</a:t>
                      </a:r>
                      <a:endParaRPr lang="en-US" dirty="0"/>
                    </a:p>
                  </a:txBody>
                  <a:tcPr/>
                </a:tc>
              </a:tr>
              <a:tr h="820113">
                <a:tc>
                  <a:txBody>
                    <a:bodyPr/>
                    <a:lstStyle/>
                    <a:p>
                      <a:r>
                        <a:rPr lang="en-US" dirty="0" smtClean="0"/>
                        <a:t>Machine cost </a:t>
                      </a:r>
                      <a:endParaRPr lang="en-US" dirty="0"/>
                    </a:p>
                  </a:txBody>
                  <a:tcPr/>
                </a:tc>
                <a:tc>
                  <a:txBody>
                    <a:bodyPr/>
                    <a:lstStyle/>
                    <a:p>
                      <a:r>
                        <a:rPr lang="en-US" dirty="0" smtClean="0"/>
                        <a:t>1,800,000</a:t>
                      </a:r>
                      <a:endParaRPr lang="en-US" dirty="0"/>
                    </a:p>
                  </a:txBody>
                  <a:tcPr/>
                </a:tc>
                <a:tc>
                  <a:txBody>
                    <a:bodyPr/>
                    <a:lstStyle/>
                    <a:p>
                      <a:r>
                        <a:rPr lang="en-US" dirty="0" smtClean="0"/>
                        <a:t>980,000</a:t>
                      </a:r>
                      <a:endParaRPr lang="en-US" dirty="0"/>
                    </a:p>
                  </a:txBody>
                  <a:tcPr/>
                </a:tc>
                <a:tc>
                  <a:txBody>
                    <a:bodyPr/>
                    <a:lstStyle/>
                    <a:p>
                      <a:r>
                        <a:rPr lang="en-US" dirty="0" smtClean="0"/>
                        <a:t>1,850,000</a:t>
                      </a:r>
                      <a:endParaRPr lang="en-US" dirty="0"/>
                    </a:p>
                  </a:txBody>
                  <a:tcPr/>
                </a:tc>
                <a:tc>
                  <a:txBody>
                    <a:bodyPr/>
                    <a:lstStyle/>
                    <a:p>
                      <a:r>
                        <a:rPr lang="en-US" dirty="0" smtClean="0"/>
                        <a:t>2,900,000</a:t>
                      </a:r>
                      <a:endParaRPr lang="en-US" dirty="0"/>
                    </a:p>
                  </a:txBody>
                  <a:tcPr/>
                </a:tc>
                <a:tc>
                  <a:txBody>
                    <a:bodyPr/>
                    <a:lstStyle/>
                    <a:p>
                      <a:r>
                        <a:rPr lang="en-US" dirty="0" smtClean="0"/>
                        <a:t>3,900,000</a:t>
                      </a:r>
                      <a:endParaRPr lang="en-US" dirty="0"/>
                    </a:p>
                  </a:txBody>
                  <a:tcPr/>
                </a:tc>
                <a:tc>
                  <a:txBody>
                    <a:bodyPr/>
                    <a:lstStyle/>
                    <a:p>
                      <a:r>
                        <a:rPr lang="en-US" dirty="0" smtClean="0"/>
                        <a:t>5,750,000</a:t>
                      </a:r>
                      <a:endParaRPr lang="en-US" dirty="0"/>
                    </a:p>
                  </a:txBody>
                  <a:tcPr/>
                </a:tc>
                <a:tc>
                  <a:txBody>
                    <a:bodyPr/>
                    <a:lstStyle/>
                    <a:p>
                      <a:r>
                        <a:rPr lang="en-US" dirty="0" smtClean="0"/>
                        <a:t>8,500,000</a:t>
                      </a:r>
                      <a:endParaRPr lang="en-US" dirty="0"/>
                    </a:p>
                  </a:txBody>
                  <a:tcPr/>
                </a:tc>
              </a:tr>
              <a:tr h="820113">
                <a:tc>
                  <a:txBody>
                    <a:bodyPr/>
                    <a:lstStyle/>
                    <a:p>
                      <a:r>
                        <a:rPr lang="en-US" dirty="0" smtClean="0"/>
                        <a:t>Storage tank</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c>
                  <a:txBody>
                    <a:bodyPr/>
                    <a:lstStyle/>
                    <a:p>
                      <a:r>
                        <a:rPr lang="en-US" dirty="0" smtClean="0"/>
                        <a:t>80,000</a:t>
                      </a:r>
                      <a:endParaRPr lang="en-US" dirty="0"/>
                    </a:p>
                  </a:txBody>
                  <a:tcPr/>
                </a:tc>
              </a:tr>
              <a:tr h="820113">
                <a:tc>
                  <a:txBody>
                    <a:bodyPr/>
                    <a:lstStyle/>
                    <a:p>
                      <a:r>
                        <a:rPr lang="en-US" dirty="0" smtClean="0"/>
                        <a:t>Freezer</a:t>
                      </a:r>
                      <a:r>
                        <a:rPr lang="en-US" baseline="0" dirty="0" smtClean="0"/>
                        <a:t> required</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r>
              <a:tr h="820113">
                <a:tc>
                  <a:txBody>
                    <a:bodyPr/>
                    <a:lstStyle/>
                    <a:p>
                      <a:r>
                        <a:rPr lang="en-US" dirty="0" smtClean="0"/>
                        <a:t>Freezer cost</a:t>
                      </a:r>
                      <a:endParaRPr lang="en-US" dirty="0"/>
                    </a:p>
                  </a:txBody>
                  <a:tcPr/>
                </a:tc>
                <a:tc>
                  <a:txBody>
                    <a:bodyPr/>
                    <a:lstStyle/>
                    <a:p>
                      <a:r>
                        <a:rPr lang="en-US" dirty="0" smtClean="0"/>
                        <a:t>150,000</a:t>
                      </a:r>
                      <a:endParaRPr lang="en-US" dirty="0"/>
                    </a:p>
                  </a:txBody>
                  <a:tcPr/>
                </a:tc>
                <a:tc>
                  <a:txBody>
                    <a:bodyPr/>
                    <a:lstStyle/>
                    <a:p>
                      <a:r>
                        <a:rPr lang="en-US" dirty="0" smtClean="0"/>
                        <a:t>150,000</a:t>
                      </a:r>
                      <a:endParaRPr lang="en-US" dirty="0"/>
                    </a:p>
                  </a:txBody>
                  <a:tcPr/>
                </a:tc>
                <a:tc>
                  <a:txBody>
                    <a:bodyPr/>
                    <a:lstStyle/>
                    <a:p>
                      <a:r>
                        <a:rPr lang="en-US" dirty="0" smtClean="0"/>
                        <a:t>150,000</a:t>
                      </a:r>
                      <a:endParaRPr lang="en-US" dirty="0"/>
                    </a:p>
                  </a:txBody>
                  <a:tcPr/>
                </a:tc>
                <a:tc>
                  <a:txBody>
                    <a:bodyPr/>
                    <a:lstStyle/>
                    <a:p>
                      <a:r>
                        <a:rPr lang="en-US" dirty="0" smtClean="0"/>
                        <a:t>300,000</a:t>
                      </a:r>
                      <a:endParaRPr lang="en-US" dirty="0"/>
                    </a:p>
                  </a:txBody>
                  <a:tcPr/>
                </a:tc>
                <a:tc>
                  <a:txBody>
                    <a:bodyPr/>
                    <a:lstStyle/>
                    <a:p>
                      <a:r>
                        <a:rPr lang="en-US" dirty="0" smtClean="0"/>
                        <a:t>300,000</a:t>
                      </a:r>
                      <a:endParaRPr lang="en-US" dirty="0"/>
                    </a:p>
                  </a:txBody>
                  <a:tcPr/>
                </a:tc>
                <a:tc>
                  <a:txBody>
                    <a:bodyPr/>
                    <a:lstStyle/>
                    <a:p>
                      <a:r>
                        <a:rPr lang="en-US" dirty="0" smtClean="0"/>
                        <a:t>450,000</a:t>
                      </a:r>
                      <a:endParaRPr lang="en-US" dirty="0"/>
                    </a:p>
                  </a:txBody>
                  <a:tcPr/>
                </a:tc>
                <a:tc>
                  <a:txBody>
                    <a:bodyPr/>
                    <a:lstStyle/>
                    <a:p>
                      <a:r>
                        <a:rPr lang="en-US" dirty="0" smtClean="0"/>
                        <a:t>450.000</a:t>
                      </a:r>
                      <a:endParaRPr lang="en-US" dirty="0"/>
                    </a:p>
                  </a:txBody>
                  <a:tcPr/>
                </a:tc>
              </a:tr>
              <a:tr h="820113">
                <a:tc>
                  <a:txBody>
                    <a:bodyPr/>
                    <a:lstStyle/>
                    <a:p>
                      <a:r>
                        <a:rPr lang="en-US" dirty="0" smtClean="0"/>
                        <a:t>Generator</a:t>
                      </a:r>
                      <a:r>
                        <a:rPr lang="en-US" baseline="0" dirty="0" smtClean="0"/>
                        <a:t> </a:t>
                      </a:r>
                      <a:endParaRPr lang="en-US" dirty="0"/>
                    </a:p>
                  </a:txBody>
                  <a:tcPr/>
                </a:tc>
                <a:tc>
                  <a:txBody>
                    <a:bodyPr/>
                    <a:lstStyle/>
                    <a:p>
                      <a:r>
                        <a:rPr lang="en-US" dirty="0" smtClean="0"/>
                        <a:t>2,150,000</a:t>
                      </a:r>
                      <a:endParaRPr lang="en-US" dirty="0"/>
                    </a:p>
                  </a:txBody>
                  <a:tcPr/>
                </a:tc>
                <a:tc>
                  <a:txBody>
                    <a:bodyPr/>
                    <a:lstStyle/>
                    <a:p>
                      <a:r>
                        <a:rPr lang="en-US" dirty="0" smtClean="0"/>
                        <a:t>1,950,000</a:t>
                      </a:r>
                      <a:endParaRPr lang="en-US" dirty="0"/>
                    </a:p>
                  </a:txBody>
                  <a:tcPr/>
                </a:tc>
                <a:tc>
                  <a:txBody>
                    <a:bodyPr/>
                    <a:lstStyle/>
                    <a:p>
                      <a:r>
                        <a:rPr lang="en-US" dirty="0" smtClean="0"/>
                        <a:t>2,150,000</a:t>
                      </a:r>
                      <a:endParaRPr lang="en-US" dirty="0"/>
                    </a:p>
                  </a:txBody>
                  <a:tcPr/>
                </a:tc>
                <a:tc>
                  <a:txBody>
                    <a:bodyPr/>
                    <a:lstStyle/>
                    <a:p>
                      <a:r>
                        <a:rPr lang="en-US" dirty="0" smtClean="0"/>
                        <a:t>2,410,000</a:t>
                      </a:r>
                      <a:endParaRPr lang="en-US" dirty="0"/>
                    </a:p>
                  </a:txBody>
                  <a:tcPr/>
                </a:tc>
                <a:tc>
                  <a:txBody>
                    <a:bodyPr/>
                    <a:lstStyle/>
                    <a:p>
                      <a:r>
                        <a:rPr lang="en-US" dirty="0" smtClean="0"/>
                        <a:t>2,410,000</a:t>
                      </a:r>
                      <a:endParaRPr lang="en-US" dirty="0"/>
                    </a:p>
                  </a:txBody>
                  <a:tcPr/>
                </a:tc>
                <a:tc>
                  <a:txBody>
                    <a:bodyPr/>
                    <a:lstStyle/>
                    <a:p>
                      <a:r>
                        <a:rPr lang="en-US" dirty="0" smtClean="0"/>
                        <a:t>3,400,000</a:t>
                      </a:r>
                      <a:endParaRPr lang="en-US" dirty="0"/>
                    </a:p>
                  </a:txBody>
                  <a:tcPr/>
                </a:tc>
                <a:tc>
                  <a:txBody>
                    <a:bodyPr/>
                    <a:lstStyle/>
                    <a:p>
                      <a:r>
                        <a:rPr lang="en-US" dirty="0" smtClean="0"/>
                        <a:t>3,550,000</a:t>
                      </a:r>
                      <a:endParaRPr lang="en-US" dirty="0"/>
                    </a:p>
                  </a:txBody>
                  <a:tcPr/>
                </a:tc>
              </a:tr>
              <a:tr h="686741">
                <a:tc>
                  <a:txBody>
                    <a:bodyPr/>
                    <a:lstStyle/>
                    <a:p>
                      <a:r>
                        <a:rPr lang="en-US" dirty="0" smtClean="0"/>
                        <a:t>Total </a:t>
                      </a:r>
                      <a:endParaRPr lang="en-US" dirty="0"/>
                    </a:p>
                  </a:txBody>
                  <a:tcPr/>
                </a:tc>
                <a:tc>
                  <a:txBody>
                    <a:bodyPr/>
                    <a:lstStyle/>
                    <a:p>
                      <a:r>
                        <a:rPr lang="en-US" dirty="0" smtClean="0"/>
                        <a:t>4,180,000</a:t>
                      </a:r>
                      <a:endParaRPr lang="en-US" dirty="0"/>
                    </a:p>
                  </a:txBody>
                  <a:tcPr/>
                </a:tc>
                <a:tc>
                  <a:txBody>
                    <a:bodyPr/>
                    <a:lstStyle/>
                    <a:p>
                      <a:r>
                        <a:rPr lang="en-US" dirty="0" smtClean="0"/>
                        <a:t>3,160,000</a:t>
                      </a:r>
                      <a:endParaRPr lang="en-US" dirty="0"/>
                    </a:p>
                  </a:txBody>
                  <a:tcPr/>
                </a:tc>
                <a:tc>
                  <a:txBody>
                    <a:bodyPr/>
                    <a:lstStyle/>
                    <a:p>
                      <a:r>
                        <a:rPr lang="en-US" dirty="0" smtClean="0"/>
                        <a:t>4,230,000</a:t>
                      </a:r>
                      <a:endParaRPr lang="en-US" dirty="0"/>
                    </a:p>
                  </a:txBody>
                  <a:tcPr/>
                </a:tc>
                <a:tc>
                  <a:txBody>
                    <a:bodyPr/>
                    <a:lstStyle/>
                    <a:p>
                      <a:r>
                        <a:rPr lang="en-US" dirty="0" smtClean="0"/>
                        <a:t>5,690,000</a:t>
                      </a:r>
                      <a:endParaRPr lang="en-US" dirty="0"/>
                    </a:p>
                  </a:txBody>
                  <a:tcPr/>
                </a:tc>
                <a:tc>
                  <a:txBody>
                    <a:bodyPr/>
                    <a:lstStyle/>
                    <a:p>
                      <a:r>
                        <a:rPr lang="en-US" dirty="0" smtClean="0"/>
                        <a:t>6,690,000</a:t>
                      </a:r>
                      <a:endParaRPr lang="en-US" dirty="0"/>
                    </a:p>
                  </a:txBody>
                  <a:tcPr/>
                </a:tc>
                <a:tc>
                  <a:txBody>
                    <a:bodyPr/>
                    <a:lstStyle/>
                    <a:p>
                      <a:r>
                        <a:rPr lang="en-US" dirty="0" smtClean="0"/>
                        <a:t>9,680,000</a:t>
                      </a:r>
                      <a:endParaRPr lang="en-US" dirty="0"/>
                    </a:p>
                  </a:txBody>
                  <a:tcPr/>
                </a:tc>
                <a:tc>
                  <a:txBody>
                    <a:bodyPr/>
                    <a:lstStyle/>
                    <a:p>
                      <a:r>
                        <a:rPr lang="en-US" dirty="0" smtClean="0"/>
                        <a:t>12,580,000</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09600"/>
          </a:xfrm>
        </p:spPr>
        <p:txBody>
          <a:bodyPr>
            <a:normAutofit/>
          </a:bodyPr>
          <a:lstStyle/>
          <a:p>
            <a:pPr algn="l"/>
            <a:r>
              <a:rPr lang="en-US" sz="3200" dirty="0" smtClean="0"/>
              <a:t>De </a:t>
            </a:r>
            <a:r>
              <a:rPr lang="en-US" sz="3200" dirty="0" err="1" smtClean="0"/>
              <a:t>Koolar</a:t>
            </a:r>
            <a:r>
              <a:rPr lang="en-US" sz="3200" dirty="0" smtClean="0"/>
              <a:t> Nig. Ltd. Machine price list</a:t>
            </a:r>
            <a:endParaRPr lang="en-US" sz="3200" dirty="0"/>
          </a:p>
        </p:txBody>
      </p:sp>
      <p:graphicFrame>
        <p:nvGraphicFramePr>
          <p:cNvPr id="6" name="Content Placeholder 5"/>
          <p:cNvGraphicFramePr>
            <a:graphicFrameLocks noGrp="1"/>
          </p:cNvGraphicFramePr>
          <p:nvPr>
            <p:ph idx="1"/>
          </p:nvPr>
        </p:nvGraphicFramePr>
        <p:xfrm>
          <a:off x="304800" y="731520"/>
          <a:ext cx="8610600" cy="6126480"/>
        </p:xfrm>
        <a:graphic>
          <a:graphicData uri="http://schemas.openxmlformats.org/drawingml/2006/table">
            <a:tbl>
              <a:tblPr firstRow="1" bandRow="1">
                <a:tableStyleId>{21E4AEA4-8DFA-4A89-87EB-49C32662AFE0}</a:tableStyleId>
              </a:tblPr>
              <a:tblGrid>
                <a:gridCol w="2870200"/>
                <a:gridCol w="2870200"/>
                <a:gridCol w="2870200"/>
              </a:tblGrid>
              <a:tr h="506365">
                <a:tc>
                  <a:txBody>
                    <a:bodyPr/>
                    <a:lstStyle/>
                    <a:p>
                      <a:r>
                        <a:rPr lang="en-US" dirty="0" smtClean="0"/>
                        <a:t>Hours </a:t>
                      </a:r>
                    </a:p>
                    <a:p>
                      <a:r>
                        <a:rPr lang="en-US" dirty="0" smtClean="0"/>
                        <a:t>2 </a:t>
                      </a:r>
                      <a:endParaRPr lang="en-US" dirty="0"/>
                    </a:p>
                  </a:txBody>
                  <a:tcPr/>
                </a:tc>
                <a:tc>
                  <a:txBody>
                    <a:bodyPr/>
                    <a:lstStyle/>
                    <a:p>
                      <a:r>
                        <a:rPr lang="en-US" dirty="0" smtClean="0"/>
                        <a:t>Cost  </a:t>
                      </a:r>
                      <a:endParaRPr lang="en-US" dirty="0"/>
                    </a:p>
                  </a:txBody>
                  <a:tcPr/>
                </a:tc>
                <a:tc>
                  <a:txBody>
                    <a:bodyPr/>
                    <a:lstStyle/>
                    <a:p>
                      <a:r>
                        <a:rPr lang="en-US" dirty="0" smtClean="0"/>
                        <a:t>Recommend Generator size</a:t>
                      </a:r>
                      <a:endParaRPr lang="en-US" dirty="0"/>
                    </a:p>
                  </a:txBody>
                  <a:tcPr/>
                </a:tc>
              </a:tr>
              <a:tr h="0">
                <a:tc>
                  <a:txBody>
                    <a:bodyPr/>
                    <a:lstStyle/>
                    <a:p>
                      <a:r>
                        <a:rPr lang="en-US" dirty="0" smtClean="0"/>
                        <a:t>24 blocks</a:t>
                      </a:r>
                      <a:endParaRPr lang="en-US" dirty="0"/>
                    </a:p>
                  </a:txBody>
                  <a:tcPr/>
                </a:tc>
                <a:tc>
                  <a:txBody>
                    <a:bodyPr/>
                    <a:lstStyle/>
                    <a:p>
                      <a:r>
                        <a:rPr lang="en-US" dirty="0" smtClean="0"/>
                        <a:t>N 1,800,000</a:t>
                      </a:r>
                      <a:endParaRPr lang="en-US" dirty="0"/>
                    </a:p>
                  </a:txBody>
                  <a:tcPr/>
                </a:tc>
                <a:tc>
                  <a:txBody>
                    <a:bodyPr/>
                    <a:lstStyle/>
                    <a:p>
                      <a:r>
                        <a:rPr lang="en-US" dirty="0" smtClean="0"/>
                        <a:t>20KVA</a:t>
                      </a:r>
                      <a:endParaRPr lang="en-US" dirty="0"/>
                    </a:p>
                  </a:txBody>
                  <a:tcPr/>
                </a:tc>
              </a:tr>
              <a:tr h="289352">
                <a:tc>
                  <a:txBody>
                    <a:bodyPr/>
                    <a:lstStyle/>
                    <a:p>
                      <a:r>
                        <a:rPr lang="en-US" dirty="0" smtClean="0"/>
                        <a:t>8 Hours</a:t>
                      </a:r>
                      <a:endParaRPr lang="en-US" dirty="0">
                        <a:solidFill>
                          <a:srgbClr val="FF0000"/>
                        </a:solidFill>
                      </a:endParaRPr>
                    </a:p>
                  </a:txBody>
                  <a:tcPr/>
                </a:tc>
                <a:tc>
                  <a:txBody>
                    <a:bodyPr/>
                    <a:lstStyle/>
                    <a:p>
                      <a:endParaRPr lang="en-US" dirty="0"/>
                    </a:p>
                  </a:txBody>
                  <a:tcPr/>
                </a:tc>
                <a:tc>
                  <a:txBody>
                    <a:bodyPr/>
                    <a:lstStyle/>
                    <a:p>
                      <a:endParaRPr lang="en-US"/>
                    </a:p>
                  </a:txBody>
                  <a:tcPr/>
                </a:tc>
              </a:tr>
              <a:tr h="289352">
                <a:tc>
                  <a:txBody>
                    <a:bodyPr/>
                    <a:lstStyle/>
                    <a:p>
                      <a:r>
                        <a:rPr lang="en-US" dirty="0" smtClean="0"/>
                        <a:t>50 Blocks</a:t>
                      </a:r>
                      <a:endParaRPr lang="en-US" dirty="0"/>
                    </a:p>
                  </a:txBody>
                  <a:tcPr/>
                </a:tc>
                <a:tc>
                  <a:txBody>
                    <a:bodyPr/>
                    <a:lstStyle/>
                    <a:p>
                      <a:r>
                        <a:rPr lang="en-US" dirty="0" smtClean="0"/>
                        <a:t>N 1,200,000</a:t>
                      </a:r>
                      <a:endParaRPr lang="en-US" dirty="0"/>
                    </a:p>
                  </a:txBody>
                  <a:tcPr/>
                </a:tc>
                <a:tc>
                  <a:txBody>
                    <a:bodyPr/>
                    <a:lstStyle/>
                    <a:p>
                      <a:r>
                        <a:rPr lang="en-US" dirty="0" smtClean="0"/>
                        <a:t>12.5KVA</a:t>
                      </a:r>
                      <a:endParaRPr lang="en-US" dirty="0"/>
                    </a:p>
                  </a:txBody>
                  <a:tcPr/>
                </a:tc>
              </a:tr>
              <a:tr h="289352">
                <a:tc>
                  <a:txBody>
                    <a:bodyPr/>
                    <a:lstStyle/>
                    <a:p>
                      <a:r>
                        <a:rPr lang="en-US" dirty="0" smtClean="0"/>
                        <a:t>100 Blocks</a:t>
                      </a:r>
                      <a:endParaRPr lang="en-US" dirty="0"/>
                    </a:p>
                  </a:txBody>
                  <a:tcPr/>
                </a:tc>
                <a:tc>
                  <a:txBody>
                    <a:bodyPr/>
                    <a:lstStyle/>
                    <a:p>
                      <a:r>
                        <a:rPr lang="en-US" dirty="0" smtClean="0"/>
                        <a:t>N 2,500,000</a:t>
                      </a:r>
                      <a:endParaRPr lang="en-US" dirty="0"/>
                    </a:p>
                  </a:txBody>
                  <a:tcPr/>
                </a:tc>
                <a:tc>
                  <a:txBody>
                    <a:bodyPr/>
                    <a:lstStyle/>
                    <a:p>
                      <a:r>
                        <a:rPr lang="en-US" dirty="0" smtClean="0"/>
                        <a:t>20KVA</a:t>
                      </a:r>
                      <a:endParaRPr lang="en-US" dirty="0"/>
                    </a:p>
                  </a:txBody>
                  <a:tcPr/>
                </a:tc>
              </a:tr>
              <a:tr h="289352">
                <a:tc>
                  <a:txBody>
                    <a:bodyPr/>
                    <a:lstStyle/>
                    <a:p>
                      <a:r>
                        <a:rPr lang="en-US" dirty="0" smtClean="0"/>
                        <a:t>150 Blocks</a:t>
                      </a:r>
                      <a:endParaRPr lang="en-US" dirty="0"/>
                    </a:p>
                  </a:txBody>
                  <a:tcPr/>
                </a:tc>
                <a:tc>
                  <a:txBody>
                    <a:bodyPr/>
                    <a:lstStyle/>
                    <a:p>
                      <a:r>
                        <a:rPr lang="en-US" dirty="0" smtClean="0"/>
                        <a:t>N 3,680,000</a:t>
                      </a:r>
                      <a:endParaRPr lang="en-US" dirty="0"/>
                    </a:p>
                  </a:txBody>
                  <a:tcPr/>
                </a:tc>
                <a:tc>
                  <a:txBody>
                    <a:bodyPr/>
                    <a:lstStyle/>
                    <a:p>
                      <a:r>
                        <a:rPr lang="en-US" dirty="0" smtClean="0"/>
                        <a:t>30KVA</a:t>
                      </a:r>
                      <a:endParaRPr lang="en-US" dirty="0"/>
                    </a:p>
                  </a:txBody>
                  <a:tcPr/>
                </a:tc>
              </a:tr>
              <a:tr h="289352">
                <a:tc>
                  <a:txBody>
                    <a:bodyPr/>
                    <a:lstStyle/>
                    <a:p>
                      <a:r>
                        <a:rPr lang="en-US" dirty="0" smtClean="0"/>
                        <a:t>200 Blocks</a:t>
                      </a:r>
                      <a:endParaRPr lang="en-US" dirty="0"/>
                    </a:p>
                  </a:txBody>
                  <a:tcPr/>
                </a:tc>
                <a:tc>
                  <a:txBody>
                    <a:bodyPr/>
                    <a:lstStyle/>
                    <a:p>
                      <a:r>
                        <a:rPr lang="en-US" dirty="0" smtClean="0"/>
                        <a:t>N 4,800,000</a:t>
                      </a:r>
                      <a:endParaRPr lang="en-US" dirty="0"/>
                    </a:p>
                  </a:txBody>
                  <a:tcPr/>
                </a:tc>
                <a:tc>
                  <a:txBody>
                    <a:bodyPr/>
                    <a:lstStyle/>
                    <a:p>
                      <a:r>
                        <a:rPr lang="en-US" dirty="0" smtClean="0"/>
                        <a:t>45KVA</a:t>
                      </a:r>
                      <a:endParaRPr lang="en-US" dirty="0"/>
                    </a:p>
                  </a:txBody>
                  <a:tcPr/>
                </a:tc>
              </a:tr>
              <a:tr h="289352">
                <a:tc>
                  <a:txBody>
                    <a:bodyPr/>
                    <a:lstStyle/>
                    <a:p>
                      <a:r>
                        <a:rPr lang="en-US" dirty="0" smtClean="0"/>
                        <a:t>300 Blocks</a:t>
                      </a:r>
                      <a:endParaRPr lang="en-US" dirty="0"/>
                    </a:p>
                  </a:txBody>
                  <a:tcPr/>
                </a:tc>
                <a:tc>
                  <a:txBody>
                    <a:bodyPr/>
                    <a:lstStyle/>
                    <a:p>
                      <a:r>
                        <a:rPr lang="en-US" dirty="0" smtClean="0"/>
                        <a:t>N 6,150,000</a:t>
                      </a:r>
                      <a:endParaRPr lang="en-US" dirty="0"/>
                    </a:p>
                  </a:txBody>
                  <a:tcPr/>
                </a:tc>
                <a:tc>
                  <a:txBody>
                    <a:bodyPr/>
                    <a:lstStyle/>
                    <a:p>
                      <a:r>
                        <a:rPr lang="en-US" dirty="0" smtClean="0"/>
                        <a:t>60KVA</a:t>
                      </a:r>
                      <a:endParaRPr lang="en-US" dirty="0"/>
                    </a:p>
                  </a:txBody>
                  <a:tcPr/>
                </a:tc>
              </a:tr>
              <a:tr h="289352">
                <a:tc>
                  <a:txBody>
                    <a:bodyPr/>
                    <a:lstStyle/>
                    <a:p>
                      <a:r>
                        <a:rPr lang="en-US" dirty="0" smtClean="0"/>
                        <a:t>500 Blocks</a:t>
                      </a:r>
                      <a:endParaRPr lang="en-US" dirty="0"/>
                    </a:p>
                  </a:txBody>
                  <a:tcPr/>
                </a:tc>
                <a:tc>
                  <a:txBody>
                    <a:bodyPr/>
                    <a:lstStyle/>
                    <a:p>
                      <a:r>
                        <a:rPr lang="en-US" dirty="0" smtClean="0"/>
                        <a:t>N 10,400,000</a:t>
                      </a:r>
                      <a:endParaRPr lang="en-US" dirty="0"/>
                    </a:p>
                  </a:txBody>
                  <a:tcPr/>
                </a:tc>
                <a:tc>
                  <a:txBody>
                    <a:bodyPr/>
                    <a:lstStyle/>
                    <a:p>
                      <a:r>
                        <a:rPr lang="en-US" dirty="0" smtClean="0"/>
                        <a:t>100KVA</a:t>
                      </a:r>
                      <a:endParaRPr lang="en-US" dirty="0"/>
                    </a:p>
                  </a:txBody>
                  <a:tcPr/>
                </a:tc>
              </a:tr>
              <a:tr h="289352">
                <a:tc>
                  <a:txBody>
                    <a:bodyPr/>
                    <a:lstStyle/>
                    <a:p>
                      <a:r>
                        <a:rPr lang="en-US" dirty="0" smtClean="0"/>
                        <a:t>12 Hours</a:t>
                      </a:r>
                      <a:endParaRPr lang="en-US" dirty="0">
                        <a:solidFill>
                          <a:srgbClr val="FF0000"/>
                        </a:solidFill>
                      </a:endParaRPr>
                    </a:p>
                  </a:txBody>
                  <a:tcPr/>
                </a:tc>
                <a:tc>
                  <a:txBody>
                    <a:bodyPr/>
                    <a:lstStyle/>
                    <a:p>
                      <a:endParaRPr lang="en-US">
                        <a:solidFill>
                          <a:srgbClr val="FF0000"/>
                        </a:solidFill>
                      </a:endParaRPr>
                    </a:p>
                  </a:txBody>
                  <a:tcPr/>
                </a:tc>
                <a:tc>
                  <a:txBody>
                    <a:bodyPr/>
                    <a:lstStyle/>
                    <a:p>
                      <a:endParaRPr lang="en-US" dirty="0">
                        <a:solidFill>
                          <a:srgbClr val="FF0000"/>
                        </a:solidFill>
                      </a:endParaRPr>
                    </a:p>
                  </a:txBody>
                  <a:tcPr/>
                </a:tc>
              </a:tr>
              <a:tr h="289352">
                <a:tc>
                  <a:txBody>
                    <a:bodyPr/>
                    <a:lstStyle/>
                    <a:p>
                      <a:r>
                        <a:rPr lang="en-US" dirty="0" smtClean="0"/>
                        <a:t>50 Blocks</a:t>
                      </a:r>
                      <a:endParaRPr lang="en-US" dirty="0"/>
                    </a:p>
                  </a:txBody>
                  <a:tcPr/>
                </a:tc>
                <a:tc>
                  <a:txBody>
                    <a:bodyPr/>
                    <a:lstStyle/>
                    <a:p>
                      <a:r>
                        <a:rPr lang="en-US" dirty="0" smtClean="0"/>
                        <a:t>N 980,000</a:t>
                      </a:r>
                      <a:endParaRPr lang="en-US" dirty="0"/>
                    </a:p>
                  </a:txBody>
                  <a:tcPr/>
                </a:tc>
                <a:tc>
                  <a:txBody>
                    <a:bodyPr/>
                    <a:lstStyle/>
                    <a:p>
                      <a:r>
                        <a:rPr lang="en-US" dirty="0" smtClean="0"/>
                        <a:t>12.5KVA</a:t>
                      </a:r>
                      <a:endParaRPr lang="en-US" dirty="0"/>
                    </a:p>
                  </a:txBody>
                  <a:tcPr/>
                </a:tc>
              </a:tr>
              <a:tr h="289352">
                <a:tc>
                  <a:txBody>
                    <a:bodyPr/>
                    <a:lstStyle/>
                    <a:p>
                      <a:r>
                        <a:rPr lang="en-US" dirty="0" smtClean="0"/>
                        <a:t>100 Blocks</a:t>
                      </a:r>
                      <a:endParaRPr lang="en-US" dirty="0"/>
                    </a:p>
                  </a:txBody>
                  <a:tcPr/>
                </a:tc>
                <a:tc>
                  <a:txBody>
                    <a:bodyPr/>
                    <a:lstStyle/>
                    <a:p>
                      <a:r>
                        <a:rPr lang="en-US" dirty="0" smtClean="0"/>
                        <a:t>N 1,850,000</a:t>
                      </a:r>
                      <a:endParaRPr lang="en-US" dirty="0"/>
                    </a:p>
                  </a:txBody>
                  <a:tcPr/>
                </a:tc>
                <a:tc>
                  <a:txBody>
                    <a:bodyPr/>
                    <a:lstStyle/>
                    <a:p>
                      <a:r>
                        <a:rPr lang="en-US" dirty="0" smtClean="0"/>
                        <a:t>20KVA</a:t>
                      </a:r>
                      <a:endParaRPr lang="en-US" dirty="0"/>
                    </a:p>
                  </a:txBody>
                  <a:tcPr/>
                </a:tc>
              </a:tr>
              <a:tr h="289352">
                <a:tc>
                  <a:txBody>
                    <a:bodyPr/>
                    <a:lstStyle/>
                    <a:p>
                      <a:r>
                        <a:rPr lang="en-US" dirty="0" smtClean="0"/>
                        <a:t>150 Blocks</a:t>
                      </a:r>
                      <a:endParaRPr lang="en-US" dirty="0"/>
                    </a:p>
                  </a:txBody>
                  <a:tcPr/>
                </a:tc>
                <a:tc>
                  <a:txBody>
                    <a:bodyPr/>
                    <a:lstStyle/>
                    <a:p>
                      <a:r>
                        <a:rPr lang="en-US" dirty="0" smtClean="0"/>
                        <a:t>N 2,900,000</a:t>
                      </a:r>
                      <a:endParaRPr lang="en-US" dirty="0"/>
                    </a:p>
                  </a:txBody>
                  <a:tcPr/>
                </a:tc>
                <a:tc>
                  <a:txBody>
                    <a:bodyPr/>
                    <a:lstStyle/>
                    <a:p>
                      <a:r>
                        <a:rPr lang="en-US" dirty="0" smtClean="0"/>
                        <a:t>27KVA</a:t>
                      </a:r>
                      <a:endParaRPr lang="en-US" dirty="0"/>
                    </a:p>
                  </a:txBody>
                  <a:tcPr/>
                </a:tc>
              </a:tr>
              <a:tr h="289352">
                <a:tc>
                  <a:txBody>
                    <a:bodyPr/>
                    <a:lstStyle/>
                    <a:p>
                      <a:r>
                        <a:rPr lang="en-US" dirty="0" smtClean="0"/>
                        <a:t>200 Blocks</a:t>
                      </a:r>
                      <a:endParaRPr lang="en-US" dirty="0"/>
                    </a:p>
                  </a:txBody>
                  <a:tcPr/>
                </a:tc>
                <a:tc>
                  <a:txBody>
                    <a:bodyPr/>
                    <a:lstStyle/>
                    <a:p>
                      <a:r>
                        <a:rPr lang="en-US" dirty="0" smtClean="0"/>
                        <a:t>N 3,900,000</a:t>
                      </a:r>
                      <a:endParaRPr lang="en-US" dirty="0"/>
                    </a:p>
                  </a:txBody>
                  <a:tcPr/>
                </a:tc>
                <a:tc>
                  <a:txBody>
                    <a:bodyPr/>
                    <a:lstStyle/>
                    <a:p>
                      <a:r>
                        <a:rPr lang="en-US" dirty="0" smtClean="0"/>
                        <a:t>30KVA</a:t>
                      </a:r>
                      <a:endParaRPr lang="en-US" dirty="0"/>
                    </a:p>
                  </a:txBody>
                  <a:tcPr/>
                </a:tc>
              </a:tr>
              <a:tr h="289352">
                <a:tc>
                  <a:txBody>
                    <a:bodyPr/>
                    <a:lstStyle/>
                    <a:p>
                      <a:r>
                        <a:rPr lang="en-US" dirty="0" smtClean="0"/>
                        <a:t>300 Blocks</a:t>
                      </a:r>
                      <a:endParaRPr lang="en-US" dirty="0"/>
                    </a:p>
                  </a:txBody>
                  <a:tcPr/>
                </a:tc>
                <a:tc>
                  <a:txBody>
                    <a:bodyPr/>
                    <a:lstStyle/>
                    <a:p>
                      <a:r>
                        <a:rPr lang="en-US" dirty="0" smtClean="0"/>
                        <a:t>N 5,750,000</a:t>
                      </a:r>
                      <a:endParaRPr lang="en-US" dirty="0"/>
                    </a:p>
                  </a:txBody>
                  <a:tcPr/>
                </a:tc>
                <a:tc>
                  <a:txBody>
                    <a:bodyPr/>
                    <a:lstStyle/>
                    <a:p>
                      <a:r>
                        <a:rPr lang="en-US" dirty="0" smtClean="0"/>
                        <a:t>40KVA</a:t>
                      </a:r>
                      <a:endParaRPr lang="en-US" dirty="0"/>
                    </a:p>
                  </a:txBody>
                  <a:tcPr/>
                </a:tc>
              </a:tr>
              <a:tr h="289352">
                <a:tc>
                  <a:txBody>
                    <a:bodyPr/>
                    <a:lstStyle/>
                    <a:p>
                      <a:r>
                        <a:rPr lang="en-US" dirty="0" smtClean="0"/>
                        <a:t>500 Blocks</a:t>
                      </a:r>
                      <a:endParaRPr lang="en-US" dirty="0"/>
                    </a:p>
                  </a:txBody>
                  <a:tcPr/>
                </a:tc>
                <a:tc>
                  <a:txBody>
                    <a:bodyPr/>
                    <a:lstStyle/>
                    <a:p>
                      <a:r>
                        <a:rPr lang="en-US" dirty="0" smtClean="0"/>
                        <a:t>N 8,500,000</a:t>
                      </a:r>
                      <a:endParaRPr lang="en-US" dirty="0"/>
                    </a:p>
                  </a:txBody>
                  <a:tcPr/>
                </a:tc>
                <a:tc>
                  <a:txBody>
                    <a:bodyPr/>
                    <a:lstStyle/>
                    <a:p>
                      <a:r>
                        <a:rPr lang="en-US" dirty="0" smtClean="0"/>
                        <a:t>60KVA</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dirty="0" smtClean="0"/>
              <a:t>Set –up sample </a:t>
            </a:r>
            <a:endParaRPr lang="en-US" dirty="0"/>
          </a:p>
        </p:txBody>
      </p:sp>
      <p:pic>
        <p:nvPicPr>
          <p:cNvPr id="4" name="Picture 2" descr="C:\Users\FKJ\Desktop\IMG_20150222_124644.jpg">
            <a:hlinkClick r:id="rId2"/>
          </p:cNvPr>
          <p:cNvPicPr>
            <a:picLocks noGrp="1" noChangeAspect="1" noChangeArrowheads="1"/>
          </p:cNvPicPr>
          <p:nvPr>
            <p:ph idx="1"/>
          </p:nvPr>
        </p:nvPicPr>
        <p:blipFill>
          <a:blip r:embed="rId3"/>
          <a:srcRect/>
          <a:stretch>
            <a:fillRect/>
          </a:stretch>
        </p:blipFill>
        <p:spPr bwMode="auto">
          <a:xfrm>
            <a:off x="457200" y="1295400"/>
            <a:ext cx="3886200" cy="2809702"/>
          </a:xfrm>
          <a:prstGeom prst="rect">
            <a:avLst/>
          </a:prstGeom>
          <a:noFill/>
          <a:ln w="9525">
            <a:noFill/>
            <a:miter lim="800000"/>
            <a:headEnd/>
            <a:tailEnd/>
          </a:ln>
        </p:spPr>
      </p:pic>
      <p:pic>
        <p:nvPicPr>
          <p:cNvPr id="5" name="Picture 5" descr="C:\Users\FKJ\Desktop\IMG_20150222_124657.jpg">
            <a:hlinkClick r:id="rId2"/>
          </p:cNvPr>
          <p:cNvPicPr>
            <a:picLocks noChangeAspect="1" noChangeArrowheads="1"/>
          </p:cNvPicPr>
          <p:nvPr/>
        </p:nvPicPr>
        <p:blipFill>
          <a:blip r:embed="rId4"/>
          <a:srcRect/>
          <a:stretch>
            <a:fillRect/>
          </a:stretch>
        </p:blipFill>
        <p:spPr bwMode="auto">
          <a:xfrm>
            <a:off x="4495800" y="4114800"/>
            <a:ext cx="4273550" cy="2597150"/>
          </a:xfrm>
          <a:prstGeom prst="rect">
            <a:avLst/>
          </a:prstGeom>
          <a:noFill/>
          <a:ln w="9525">
            <a:noFill/>
            <a:miter lim="800000"/>
            <a:headEnd/>
            <a:tailEnd/>
          </a:ln>
        </p:spPr>
      </p:pic>
      <p:pic>
        <p:nvPicPr>
          <p:cNvPr id="6" name="Picture 3" descr="C:\Users\FKJ\Desktop\facebook-20150222-143123.png">
            <a:hlinkClick r:id="rId2"/>
          </p:cNvPr>
          <p:cNvPicPr>
            <a:picLocks noChangeAspect="1" noChangeArrowheads="1"/>
          </p:cNvPicPr>
          <p:nvPr/>
        </p:nvPicPr>
        <p:blipFill>
          <a:blip r:embed="rId5"/>
          <a:srcRect/>
          <a:stretch>
            <a:fillRect/>
          </a:stretch>
        </p:blipFill>
        <p:spPr bwMode="auto">
          <a:xfrm>
            <a:off x="4495800" y="1447800"/>
            <a:ext cx="4419600" cy="2808287"/>
          </a:xfrm>
          <a:prstGeom prst="rect">
            <a:avLst/>
          </a:prstGeom>
          <a:noFill/>
          <a:ln w="9525">
            <a:noFill/>
            <a:miter lim="800000"/>
            <a:headEnd/>
            <a:tailEnd/>
          </a:ln>
        </p:spPr>
      </p:pic>
      <p:pic>
        <p:nvPicPr>
          <p:cNvPr id="7" name="Picture 4" descr="C:\Users\FKJ\Desktop\Austyn_966163.jpeg">
            <a:hlinkClick r:id="rId2"/>
          </p:cNvPr>
          <p:cNvPicPr>
            <a:picLocks noChangeAspect="1" noChangeArrowheads="1"/>
          </p:cNvPicPr>
          <p:nvPr/>
        </p:nvPicPr>
        <p:blipFill>
          <a:blip r:embed="rId6"/>
          <a:srcRect/>
          <a:stretch>
            <a:fillRect/>
          </a:stretch>
        </p:blipFill>
        <p:spPr bwMode="auto">
          <a:xfrm>
            <a:off x="457200" y="4114800"/>
            <a:ext cx="3962400" cy="259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rmAutofit fontScale="90000"/>
          </a:bodyPr>
          <a:lstStyle/>
          <a:p>
            <a:pPr algn="l"/>
            <a:r>
              <a:rPr lang="en-US" dirty="0" smtClean="0"/>
              <a:t>Picture gallery </a:t>
            </a:r>
            <a:endParaRPr lang="en-US" dirty="0"/>
          </a:p>
        </p:txBody>
      </p:sp>
      <p:pic>
        <p:nvPicPr>
          <p:cNvPr id="4" name="Picture 2" descr="C:\Users\FKJ\Desktop\100blocks compact Iceblock making machine.jpg">
            <a:hlinkClick r:id="rId2"/>
          </p:cNvPr>
          <p:cNvPicPr>
            <a:picLocks noGrp="1" noChangeAspect="1" noChangeArrowheads="1"/>
          </p:cNvPicPr>
          <p:nvPr>
            <p:ph idx="1"/>
          </p:nvPr>
        </p:nvPicPr>
        <p:blipFill>
          <a:blip r:embed="rId3"/>
          <a:srcRect/>
          <a:stretch>
            <a:fillRect/>
          </a:stretch>
        </p:blipFill>
        <p:spPr bwMode="auto">
          <a:xfrm>
            <a:off x="152400" y="1295400"/>
            <a:ext cx="3962400" cy="2671156"/>
          </a:xfrm>
          <a:prstGeom prst="rect">
            <a:avLst/>
          </a:prstGeom>
          <a:noFill/>
          <a:ln w="9525">
            <a:noFill/>
            <a:miter lim="800000"/>
            <a:headEnd/>
            <a:tailEnd/>
          </a:ln>
        </p:spPr>
      </p:pic>
      <p:pic>
        <p:nvPicPr>
          <p:cNvPr id="5" name="Picture 4" descr="C:\Users\FKJ\Desktop\300 block front view machine.jpg">
            <a:hlinkClick r:id="rId2"/>
          </p:cNvPr>
          <p:cNvPicPr>
            <a:picLocks noChangeAspect="1" noChangeArrowheads="1"/>
          </p:cNvPicPr>
          <p:nvPr/>
        </p:nvPicPr>
        <p:blipFill>
          <a:blip r:embed="rId4"/>
          <a:srcRect/>
          <a:stretch>
            <a:fillRect/>
          </a:stretch>
        </p:blipFill>
        <p:spPr bwMode="auto">
          <a:xfrm>
            <a:off x="4267200" y="1295400"/>
            <a:ext cx="4572000" cy="2790825"/>
          </a:xfrm>
          <a:prstGeom prst="rect">
            <a:avLst/>
          </a:prstGeom>
          <a:noFill/>
          <a:ln w="9525">
            <a:noFill/>
            <a:miter lim="800000"/>
            <a:headEnd/>
            <a:tailEnd/>
          </a:ln>
        </p:spPr>
      </p:pic>
      <p:pic>
        <p:nvPicPr>
          <p:cNvPr id="7" name="Picture 5" descr="C:\Users\FKJ\Desktop\1435270561135.jpg">
            <a:hlinkClick r:id="rId2"/>
          </p:cNvPr>
          <p:cNvPicPr>
            <a:picLocks noChangeAspect="1" noChangeArrowheads="1"/>
          </p:cNvPicPr>
          <p:nvPr/>
        </p:nvPicPr>
        <p:blipFill>
          <a:blip r:embed="rId5"/>
          <a:srcRect/>
          <a:stretch>
            <a:fillRect/>
          </a:stretch>
        </p:blipFill>
        <p:spPr bwMode="auto">
          <a:xfrm>
            <a:off x="4495800" y="4114800"/>
            <a:ext cx="4343400" cy="2606675"/>
          </a:xfrm>
          <a:prstGeom prst="rect">
            <a:avLst/>
          </a:prstGeom>
          <a:noFill/>
          <a:ln w="9525">
            <a:noFill/>
            <a:miter lim="800000"/>
            <a:headEnd/>
            <a:tailEnd/>
          </a:ln>
        </p:spPr>
      </p:pic>
      <p:pic>
        <p:nvPicPr>
          <p:cNvPr id="8" name="Picture 3" descr="C:\Users\FKJ\Desktop\Inside view of 100 Blocks compact machine.jpg">
            <a:hlinkClick r:id="rId2"/>
          </p:cNvPr>
          <p:cNvPicPr>
            <a:picLocks noChangeAspect="1" noChangeArrowheads="1"/>
          </p:cNvPicPr>
          <p:nvPr/>
        </p:nvPicPr>
        <p:blipFill>
          <a:blip r:embed="rId6"/>
          <a:srcRect/>
          <a:stretch>
            <a:fillRect/>
          </a:stretch>
        </p:blipFill>
        <p:spPr bwMode="auto">
          <a:xfrm>
            <a:off x="152400" y="4038600"/>
            <a:ext cx="4114800" cy="2667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Picture gallery</a:t>
            </a:r>
            <a:endParaRPr lang="en-US" dirty="0"/>
          </a:p>
        </p:txBody>
      </p:sp>
      <p:pic>
        <p:nvPicPr>
          <p:cNvPr id="4" name="Picture 6" descr="C:\Users\FKJ\Desktop\IMG_20150222_124543.jpg">
            <a:hlinkClick r:id="rId2"/>
          </p:cNvPr>
          <p:cNvPicPr>
            <a:picLocks noGrp="1" noChangeAspect="1" noChangeArrowheads="1"/>
          </p:cNvPicPr>
          <p:nvPr>
            <p:ph idx="1"/>
          </p:nvPr>
        </p:nvPicPr>
        <p:blipFill>
          <a:blip r:embed="rId3"/>
          <a:srcRect/>
          <a:stretch>
            <a:fillRect/>
          </a:stretch>
        </p:blipFill>
        <p:spPr bwMode="auto">
          <a:xfrm>
            <a:off x="152400" y="1219200"/>
            <a:ext cx="4323311" cy="3141359"/>
          </a:xfrm>
          <a:prstGeom prst="rect">
            <a:avLst/>
          </a:prstGeom>
          <a:noFill/>
          <a:ln w="9525">
            <a:noFill/>
            <a:miter lim="800000"/>
            <a:headEnd/>
            <a:tailEnd/>
          </a:ln>
        </p:spPr>
      </p:pic>
      <p:pic>
        <p:nvPicPr>
          <p:cNvPr id="5" name="Picture 4" descr="C:\Users\FKJ\Desktop\IMG_20150222_124051.jpg">
            <a:hlinkClick r:id="rId2"/>
          </p:cNvPr>
          <p:cNvPicPr>
            <a:picLocks noChangeAspect="1" noChangeArrowheads="1"/>
          </p:cNvPicPr>
          <p:nvPr/>
        </p:nvPicPr>
        <p:blipFill>
          <a:blip r:embed="rId4"/>
          <a:srcRect/>
          <a:stretch>
            <a:fillRect/>
          </a:stretch>
        </p:blipFill>
        <p:spPr bwMode="auto">
          <a:xfrm>
            <a:off x="4572000" y="1447800"/>
            <a:ext cx="4419600" cy="5257800"/>
          </a:xfrm>
          <a:prstGeom prst="rect">
            <a:avLst/>
          </a:prstGeom>
          <a:noFill/>
          <a:ln w="9525">
            <a:noFill/>
            <a:miter lim="800000"/>
            <a:headEnd/>
            <a:tailEnd/>
          </a:ln>
        </p:spPr>
      </p:pic>
      <p:pic>
        <p:nvPicPr>
          <p:cNvPr id="6" name="Picture 3" descr="C:\Users\FKJ\Desktop\100Blocks in 8hours Ice Block machine.JPG">
            <a:hlinkClick r:id="rId2"/>
          </p:cNvPr>
          <p:cNvPicPr>
            <a:picLocks noChangeAspect="1" noChangeArrowheads="1"/>
          </p:cNvPicPr>
          <p:nvPr/>
        </p:nvPicPr>
        <p:blipFill>
          <a:blip r:embed="rId5"/>
          <a:srcRect/>
          <a:stretch>
            <a:fillRect/>
          </a:stretch>
        </p:blipFill>
        <p:spPr bwMode="auto">
          <a:xfrm>
            <a:off x="152400" y="4410075"/>
            <a:ext cx="434340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E:\Vale Water Resources\Bottling Company\BOTTLING COMPANY\splash.png">
            <a:hlinkClick r:id="rId2"/>
          </p:cNvPr>
          <p:cNvPicPr>
            <a:picLocks noGrp="1" noChangeAspect="1" noChangeArrowheads="1"/>
          </p:cNvPicPr>
          <p:nvPr>
            <p:ph idx="1"/>
          </p:nvPr>
        </p:nvPicPr>
        <p:blipFill>
          <a:blip r:embed="rId3"/>
          <a:srcRect/>
          <a:stretch>
            <a:fillRect/>
          </a:stretch>
        </p:blipFill>
        <p:spPr bwMode="auto">
          <a:xfrm>
            <a:off x="457201" y="762000"/>
            <a:ext cx="7772400" cy="563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Become an instant millionaire from ice block making.</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62500" lnSpcReduction="20000"/>
          </a:bodyPr>
          <a:lstStyle/>
          <a:p>
            <a:r>
              <a:rPr lang="en-US" b="1" dirty="0" smtClean="0"/>
              <a:t>Introduction </a:t>
            </a:r>
            <a:endParaRPr lang="en-US" dirty="0" smtClean="0"/>
          </a:p>
          <a:p>
            <a:r>
              <a:rPr lang="en-US" dirty="0" smtClean="0"/>
              <a:t>Have you given thought to those business opportunities that will thrive irrespective of economic recession or boom? One of such businesses is ice block making. It is a business that people tend to look down on, but it is a very lucrative business, especially when operated on a large scale. Research has revealed that one can make between </a:t>
            </a:r>
            <a:r>
              <a:rPr lang="en-US" strike="dblStrike" dirty="0" smtClean="0"/>
              <a:t>N</a:t>
            </a:r>
            <a:r>
              <a:rPr lang="en-US" dirty="0" smtClean="0"/>
              <a:t>250, 000 to </a:t>
            </a:r>
            <a:r>
              <a:rPr lang="en-US" strike="dblStrike" dirty="0" smtClean="0"/>
              <a:t>N</a:t>
            </a:r>
            <a:r>
              <a:rPr lang="en-US" dirty="0" smtClean="0"/>
              <a:t>300, 000 profits monthly. It is a business that returns on investment (ROI) is highly guaranteed. That means you can make your investment back in no time in ice block making and supply especially during the dry season. Ice block is water in its solid state. It is produced when water is fed into some nylon bags and then packed into an Ice block making machine for some hours to solidify.</a:t>
            </a:r>
            <a:br>
              <a:rPr lang="en-US" dirty="0" smtClean="0"/>
            </a:br>
            <a:r>
              <a:rPr lang="en-US" dirty="0" smtClean="0"/>
              <a:t>The high demand for ice blocks for cooling has created a booming business opportunity in cities, towns and villages across Nigeria. We live in a very hot environment and so we consume lots of liquid/drinks. Except on medical grounds, every Nigerian would prefer cold drinks to warm drinks any time, any day. People who run businesses that deal on drinks will attest to the fact that customers will always demand for chilled drinks and when you can give them chilled drinks at every point, then you will be their first port of call as long as drinks is concerned.</a:t>
            </a:r>
            <a:br>
              <a:rPr lang="en-US" dirty="0" smtClean="0"/>
            </a:b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Sales forecast</a:t>
            </a:r>
            <a:endParaRPr lang="en-US" dirty="0"/>
          </a:p>
        </p:txBody>
      </p:sp>
      <p:graphicFrame>
        <p:nvGraphicFramePr>
          <p:cNvPr id="4" name="Content Placeholder 3"/>
          <p:cNvGraphicFramePr>
            <a:graphicFrameLocks noGrp="1"/>
          </p:cNvGraphicFramePr>
          <p:nvPr>
            <p:ph idx="1"/>
          </p:nvPr>
        </p:nvGraphicFramePr>
        <p:xfrm>
          <a:off x="457200" y="1935163"/>
          <a:ext cx="8229595" cy="4267201"/>
        </p:xfrm>
        <a:graphic>
          <a:graphicData uri="http://schemas.openxmlformats.org/drawingml/2006/table">
            <a:tbl>
              <a:tblPr firstRow="1" bandRow="1">
                <a:tableStyleId>{5C22544A-7EE6-4342-B048-85BDC9FD1C3A}</a:tableStyleId>
              </a:tblPr>
              <a:tblGrid>
                <a:gridCol w="1645919"/>
                <a:gridCol w="1645919"/>
                <a:gridCol w="1645919"/>
                <a:gridCol w="1645919"/>
                <a:gridCol w="1645919"/>
              </a:tblGrid>
              <a:tr h="1409351">
                <a:tc>
                  <a:txBody>
                    <a:bodyPr/>
                    <a:lstStyle/>
                    <a:p>
                      <a:r>
                        <a:rPr lang="en-US" dirty="0" smtClean="0"/>
                        <a:t>Quantity </a:t>
                      </a:r>
                      <a:endParaRPr lang="en-US" dirty="0"/>
                    </a:p>
                  </a:txBody>
                  <a:tcPr marL="91441" marR="91441"/>
                </a:tc>
                <a:tc>
                  <a:txBody>
                    <a:bodyPr/>
                    <a:lstStyle/>
                    <a:p>
                      <a:r>
                        <a:rPr lang="en-US" dirty="0" smtClean="0"/>
                        <a:t>Unit price</a:t>
                      </a:r>
                    </a:p>
                    <a:p>
                      <a:r>
                        <a:rPr lang="en-US" dirty="0" smtClean="0"/>
                        <a:t> (</a:t>
                      </a:r>
                      <a:r>
                        <a:rPr lang="en-US" strike="dblStrike" baseline="0" dirty="0" smtClean="0"/>
                        <a:t>N</a:t>
                      </a:r>
                      <a:r>
                        <a:rPr lang="en-US" dirty="0" smtClean="0"/>
                        <a:t>)</a:t>
                      </a:r>
                    </a:p>
                    <a:p>
                      <a:endParaRPr lang="en-US" dirty="0"/>
                    </a:p>
                  </a:txBody>
                  <a:tcPr marL="91441" marR="91441"/>
                </a:tc>
                <a:tc>
                  <a:txBody>
                    <a:bodyPr/>
                    <a:lstStyle/>
                    <a:p>
                      <a:r>
                        <a:rPr lang="en-US" dirty="0" smtClean="0"/>
                        <a:t>Daily income (</a:t>
                      </a:r>
                      <a:r>
                        <a:rPr lang="en-US" strike="dblStrike" baseline="0" dirty="0" smtClean="0"/>
                        <a:t>N</a:t>
                      </a:r>
                      <a:r>
                        <a:rPr lang="en-US" dirty="0" smtClean="0"/>
                        <a:t>)</a:t>
                      </a:r>
                      <a:endParaRPr lang="en-US" dirty="0"/>
                    </a:p>
                  </a:txBody>
                  <a:tcPr marL="91441" marR="91441"/>
                </a:tc>
                <a:tc>
                  <a:txBody>
                    <a:bodyPr/>
                    <a:lstStyle/>
                    <a:p>
                      <a:r>
                        <a:rPr lang="en-US" dirty="0" smtClean="0"/>
                        <a:t>Monthly income (</a:t>
                      </a:r>
                      <a:r>
                        <a:rPr lang="en-US" strike="dblStrike" baseline="0" dirty="0" smtClean="0"/>
                        <a:t>N</a:t>
                      </a:r>
                      <a:r>
                        <a:rPr lang="en-US" dirty="0" smtClean="0"/>
                        <a:t>)</a:t>
                      </a:r>
                      <a:endParaRPr lang="en-US" dirty="0"/>
                    </a:p>
                  </a:txBody>
                  <a:tcPr marL="91441" marR="91441"/>
                </a:tc>
                <a:tc>
                  <a:txBody>
                    <a:bodyPr/>
                    <a:lstStyle/>
                    <a:p>
                      <a:r>
                        <a:rPr lang="en-US" dirty="0" smtClean="0"/>
                        <a:t>Yearly income (</a:t>
                      </a:r>
                      <a:r>
                        <a:rPr lang="en-US" strike="dblStrike" baseline="0" dirty="0" smtClean="0"/>
                        <a:t>N</a:t>
                      </a:r>
                      <a:r>
                        <a:rPr lang="en-US" dirty="0" smtClean="0"/>
                        <a:t>)  </a:t>
                      </a:r>
                      <a:endParaRPr lang="en-US" dirty="0"/>
                    </a:p>
                  </a:txBody>
                  <a:tcPr marL="91441" marR="91441"/>
                </a:tc>
              </a:tr>
              <a:tr h="571570">
                <a:tc>
                  <a:txBody>
                    <a:bodyPr/>
                    <a:lstStyle/>
                    <a:p>
                      <a:r>
                        <a:rPr lang="en-US" dirty="0" smtClean="0"/>
                        <a:t>300</a:t>
                      </a:r>
                      <a:endParaRPr lang="en-US" dirty="0"/>
                    </a:p>
                  </a:txBody>
                  <a:tcPr marL="91441" marR="91441"/>
                </a:tc>
                <a:tc>
                  <a:txBody>
                    <a:bodyPr/>
                    <a:lstStyle/>
                    <a:p>
                      <a:r>
                        <a:rPr lang="en-US" dirty="0" smtClean="0"/>
                        <a:t>100</a:t>
                      </a:r>
                      <a:endParaRPr lang="en-US" dirty="0"/>
                    </a:p>
                  </a:txBody>
                  <a:tcPr marL="91441" marR="91441"/>
                </a:tc>
                <a:tc>
                  <a:txBody>
                    <a:bodyPr/>
                    <a:lstStyle/>
                    <a:p>
                      <a:r>
                        <a:rPr lang="en-US" dirty="0" smtClean="0"/>
                        <a:t>30,000</a:t>
                      </a:r>
                      <a:endParaRPr lang="en-US" dirty="0"/>
                    </a:p>
                  </a:txBody>
                  <a:tcPr marL="91441" marR="91441"/>
                </a:tc>
                <a:tc>
                  <a:txBody>
                    <a:bodyPr/>
                    <a:lstStyle/>
                    <a:p>
                      <a:r>
                        <a:rPr lang="en-US" dirty="0" smtClean="0"/>
                        <a:t>900,000</a:t>
                      </a:r>
                      <a:endParaRPr lang="en-US" dirty="0"/>
                    </a:p>
                  </a:txBody>
                  <a:tcPr marL="91441" marR="91441"/>
                </a:tc>
                <a:tc>
                  <a:txBody>
                    <a:bodyPr/>
                    <a:lstStyle/>
                    <a:p>
                      <a:r>
                        <a:rPr lang="en-US" dirty="0" smtClean="0"/>
                        <a:t>10,800,000</a:t>
                      </a:r>
                      <a:endParaRPr lang="en-US" dirty="0"/>
                    </a:p>
                  </a:txBody>
                  <a:tcPr marL="91441" marR="91441"/>
                </a:tc>
              </a:tr>
              <a:tr h="571570">
                <a:tc>
                  <a:txBody>
                    <a:bodyPr/>
                    <a:lstStyle/>
                    <a:p>
                      <a:r>
                        <a:rPr lang="en-US" dirty="0" smtClean="0"/>
                        <a:t>300</a:t>
                      </a:r>
                      <a:endParaRPr lang="en-US" dirty="0"/>
                    </a:p>
                  </a:txBody>
                  <a:tcPr marL="91441" marR="91441"/>
                </a:tc>
                <a:tc>
                  <a:txBody>
                    <a:bodyPr/>
                    <a:lstStyle/>
                    <a:p>
                      <a:r>
                        <a:rPr lang="en-US" dirty="0" smtClean="0"/>
                        <a:t>150</a:t>
                      </a:r>
                      <a:endParaRPr lang="en-US" dirty="0"/>
                    </a:p>
                  </a:txBody>
                  <a:tcPr marL="91441" marR="91441"/>
                </a:tc>
                <a:tc>
                  <a:txBody>
                    <a:bodyPr/>
                    <a:lstStyle/>
                    <a:p>
                      <a:r>
                        <a:rPr lang="en-US" dirty="0" smtClean="0"/>
                        <a:t>45,000</a:t>
                      </a:r>
                      <a:endParaRPr lang="en-US" dirty="0"/>
                    </a:p>
                  </a:txBody>
                  <a:tcPr marL="91441" marR="91441"/>
                </a:tc>
                <a:tc>
                  <a:txBody>
                    <a:bodyPr/>
                    <a:lstStyle/>
                    <a:p>
                      <a:r>
                        <a:rPr lang="en-US" dirty="0" smtClean="0"/>
                        <a:t>1,350,000</a:t>
                      </a:r>
                      <a:endParaRPr lang="en-US" dirty="0"/>
                    </a:p>
                  </a:txBody>
                  <a:tcPr marL="91441" marR="91441"/>
                </a:tc>
                <a:tc>
                  <a:txBody>
                    <a:bodyPr/>
                    <a:lstStyle/>
                    <a:p>
                      <a:r>
                        <a:rPr lang="en-US" dirty="0" smtClean="0"/>
                        <a:t>16,200,000</a:t>
                      </a:r>
                      <a:endParaRPr lang="en-US" dirty="0"/>
                    </a:p>
                  </a:txBody>
                  <a:tcPr marL="91441" marR="91441"/>
                </a:tc>
              </a:tr>
              <a:tr h="571570">
                <a:tc>
                  <a:txBody>
                    <a:bodyPr/>
                    <a:lstStyle/>
                    <a:p>
                      <a:r>
                        <a:rPr lang="en-US" dirty="0" smtClean="0"/>
                        <a:t>300</a:t>
                      </a:r>
                      <a:endParaRPr lang="en-US" dirty="0"/>
                    </a:p>
                  </a:txBody>
                  <a:tcPr marL="91441" marR="91441"/>
                </a:tc>
                <a:tc>
                  <a:txBody>
                    <a:bodyPr/>
                    <a:lstStyle/>
                    <a:p>
                      <a:r>
                        <a:rPr lang="en-US" dirty="0" smtClean="0"/>
                        <a:t>200</a:t>
                      </a:r>
                      <a:endParaRPr lang="en-US" dirty="0"/>
                    </a:p>
                  </a:txBody>
                  <a:tcPr marL="91441" marR="91441"/>
                </a:tc>
                <a:tc>
                  <a:txBody>
                    <a:bodyPr/>
                    <a:lstStyle/>
                    <a:p>
                      <a:r>
                        <a:rPr lang="en-US" dirty="0" smtClean="0"/>
                        <a:t>60,000</a:t>
                      </a:r>
                      <a:endParaRPr lang="en-US" dirty="0"/>
                    </a:p>
                  </a:txBody>
                  <a:tcPr marL="91441" marR="91441"/>
                </a:tc>
                <a:tc>
                  <a:txBody>
                    <a:bodyPr/>
                    <a:lstStyle/>
                    <a:p>
                      <a:r>
                        <a:rPr lang="en-US" dirty="0" smtClean="0"/>
                        <a:t>1,800,000</a:t>
                      </a:r>
                      <a:endParaRPr lang="en-US" dirty="0"/>
                    </a:p>
                  </a:txBody>
                  <a:tcPr marL="91441" marR="91441"/>
                </a:tc>
                <a:tc>
                  <a:txBody>
                    <a:bodyPr/>
                    <a:lstStyle/>
                    <a:p>
                      <a:r>
                        <a:rPr lang="en-US" dirty="0" smtClean="0"/>
                        <a:t>21,600,000</a:t>
                      </a:r>
                      <a:endParaRPr lang="en-US" dirty="0"/>
                    </a:p>
                  </a:txBody>
                  <a:tcPr marL="91441" marR="91441"/>
                </a:tc>
              </a:tr>
              <a:tr h="571570">
                <a:tc>
                  <a:txBody>
                    <a:bodyPr/>
                    <a:lstStyle/>
                    <a:p>
                      <a:r>
                        <a:rPr lang="en-US" dirty="0" smtClean="0"/>
                        <a:t>300</a:t>
                      </a:r>
                      <a:endParaRPr lang="en-US" dirty="0"/>
                    </a:p>
                  </a:txBody>
                  <a:tcPr marL="91441" marR="91441"/>
                </a:tc>
                <a:tc>
                  <a:txBody>
                    <a:bodyPr/>
                    <a:lstStyle/>
                    <a:p>
                      <a:r>
                        <a:rPr lang="en-US" dirty="0" smtClean="0"/>
                        <a:t>250</a:t>
                      </a:r>
                      <a:endParaRPr lang="en-US" dirty="0"/>
                    </a:p>
                  </a:txBody>
                  <a:tcPr marL="91441" marR="91441"/>
                </a:tc>
                <a:tc>
                  <a:txBody>
                    <a:bodyPr/>
                    <a:lstStyle/>
                    <a:p>
                      <a:r>
                        <a:rPr lang="en-US" dirty="0" smtClean="0"/>
                        <a:t>75,000</a:t>
                      </a:r>
                      <a:endParaRPr lang="en-US" dirty="0"/>
                    </a:p>
                  </a:txBody>
                  <a:tcPr marL="91441" marR="91441"/>
                </a:tc>
                <a:tc>
                  <a:txBody>
                    <a:bodyPr/>
                    <a:lstStyle/>
                    <a:p>
                      <a:r>
                        <a:rPr lang="en-US" dirty="0" smtClean="0"/>
                        <a:t>2,250,000</a:t>
                      </a:r>
                      <a:endParaRPr lang="en-US" dirty="0"/>
                    </a:p>
                  </a:txBody>
                  <a:tcPr marL="91441" marR="91441"/>
                </a:tc>
                <a:tc>
                  <a:txBody>
                    <a:bodyPr/>
                    <a:lstStyle/>
                    <a:p>
                      <a:r>
                        <a:rPr lang="en-US" dirty="0" smtClean="0"/>
                        <a:t>27,000,000</a:t>
                      </a:r>
                      <a:endParaRPr lang="en-US" dirty="0"/>
                    </a:p>
                  </a:txBody>
                  <a:tcPr marL="91441" marR="91441"/>
                </a:tc>
              </a:tr>
              <a:tr h="571570">
                <a:tc>
                  <a:txBody>
                    <a:bodyPr/>
                    <a:lstStyle/>
                    <a:p>
                      <a:r>
                        <a:rPr lang="en-US" dirty="0" smtClean="0"/>
                        <a:t>300</a:t>
                      </a:r>
                      <a:endParaRPr lang="en-US" dirty="0"/>
                    </a:p>
                  </a:txBody>
                  <a:tcPr marL="91441" marR="91441"/>
                </a:tc>
                <a:tc>
                  <a:txBody>
                    <a:bodyPr/>
                    <a:lstStyle/>
                    <a:p>
                      <a:r>
                        <a:rPr lang="en-US" dirty="0" smtClean="0"/>
                        <a:t>300</a:t>
                      </a:r>
                      <a:endParaRPr lang="en-US" dirty="0"/>
                    </a:p>
                  </a:txBody>
                  <a:tcPr marL="91441" marR="91441"/>
                </a:tc>
                <a:tc>
                  <a:txBody>
                    <a:bodyPr/>
                    <a:lstStyle/>
                    <a:p>
                      <a:r>
                        <a:rPr lang="en-US" dirty="0" smtClean="0"/>
                        <a:t>90,000</a:t>
                      </a:r>
                      <a:endParaRPr lang="en-US" dirty="0"/>
                    </a:p>
                  </a:txBody>
                  <a:tcPr marL="91441" marR="91441"/>
                </a:tc>
                <a:tc>
                  <a:txBody>
                    <a:bodyPr/>
                    <a:lstStyle/>
                    <a:p>
                      <a:r>
                        <a:rPr lang="en-US" dirty="0" smtClean="0"/>
                        <a:t>2,700,000</a:t>
                      </a:r>
                      <a:endParaRPr lang="en-US" dirty="0"/>
                    </a:p>
                  </a:txBody>
                  <a:tcPr marL="91441" marR="91441"/>
                </a:tc>
                <a:tc>
                  <a:txBody>
                    <a:bodyPr/>
                    <a:lstStyle/>
                    <a:p>
                      <a:r>
                        <a:rPr lang="en-US" dirty="0" smtClean="0"/>
                        <a:t>32,400,000</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b="1" dirty="0" smtClean="0"/>
              <a:t>The ice block business is indispensable due to the following reasons</a:t>
            </a:r>
            <a:r>
              <a:rPr lang="en-US" sz="2000" dirty="0" smtClean="0"/>
              <a:t/>
            </a:r>
            <a:br>
              <a:rPr lang="en-US" sz="2000" dirty="0" smtClean="0"/>
            </a:br>
            <a:endParaRPr lang="en-US" sz="2000" dirty="0"/>
          </a:p>
        </p:txBody>
      </p:sp>
      <p:sp>
        <p:nvSpPr>
          <p:cNvPr id="3" name="Content Placeholder 2"/>
          <p:cNvSpPr>
            <a:spLocks noGrp="1"/>
          </p:cNvSpPr>
          <p:nvPr>
            <p:ph idx="1"/>
          </p:nvPr>
        </p:nvSpPr>
        <p:spPr/>
        <p:txBody>
          <a:bodyPr>
            <a:normAutofit fontScale="70000" lnSpcReduction="20000"/>
          </a:bodyPr>
          <a:lstStyle/>
          <a:p>
            <a:pPr lvl="0"/>
            <a:r>
              <a:rPr lang="en-US" dirty="0" smtClean="0"/>
              <a:t>Country like Nigeria is located in one of the hottest region in the world</a:t>
            </a:r>
          </a:p>
          <a:p>
            <a:pPr lvl="0"/>
            <a:r>
              <a:rPr lang="en-US" dirty="0" smtClean="0"/>
              <a:t>The need for ice block in poultry cannot be over emphasizes i.e. the need for cold drink to drop the temperature of water being drank by the chicken for healthy living and egg production. </a:t>
            </a:r>
          </a:p>
          <a:p>
            <a:pPr lvl="0"/>
            <a:r>
              <a:rPr lang="en-US" dirty="0" smtClean="0"/>
              <a:t>Most of the commercial cities always experience heavy traffic couple with hot weather which make people yearn for cold and chilled drinks, beverages, snacks and so on regularly.</a:t>
            </a:r>
          </a:p>
          <a:p>
            <a:pPr lvl="0"/>
            <a:r>
              <a:rPr lang="en-US" dirty="0" smtClean="0"/>
              <a:t>Baking and event centers use quite numbers of ice block for the mixing of flour and chilling of drinks respectively. </a:t>
            </a:r>
          </a:p>
          <a:p>
            <a:pPr lvl="0"/>
            <a:r>
              <a:rPr lang="en-US" dirty="0" smtClean="0"/>
              <a:t>One can imagine the number of chilled sachet water people drink every day.</a:t>
            </a:r>
          </a:p>
          <a:p>
            <a:pPr lvl="0"/>
            <a:r>
              <a:rPr lang="en-US" dirty="0" smtClean="0"/>
              <a:t>Ice block is needed in hospital and medical environment for cooling of some medical equipment where air conditioners are not used.</a:t>
            </a:r>
          </a:p>
          <a:p>
            <a:pPr lvl="0"/>
            <a:r>
              <a:rPr lang="en-US" dirty="0" smtClean="0"/>
              <a:t>Another convenient reason why people prefer to use ice blocks is that they are faster and more efficient at cooling liquid. Compared to cooling your drinks in a fridge or packing them in a freezer when you can’t carry your iced drinks from home everywhere, ice blocks can provide chilled liquid in any location; whenever and wherever  you want it.</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smtClean="0"/>
              <a:t>Procedure and equipment needed for ice making business</a:t>
            </a:r>
            <a:endParaRPr lang="en-US" sz="2400" dirty="0"/>
          </a:p>
        </p:txBody>
      </p:sp>
      <p:sp>
        <p:nvSpPr>
          <p:cNvPr id="3" name="Content Placeholder 2"/>
          <p:cNvSpPr>
            <a:spLocks noGrp="1"/>
          </p:cNvSpPr>
          <p:nvPr>
            <p:ph idx="1"/>
          </p:nvPr>
        </p:nvSpPr>
        <p:spPr/>
        <p:txBody>
          <a:bodyPr>
            <a:normAutofit/>
          </a:bodyPr>
          <a:lstStyle/>
          <a:p>
            <a:pPr lvl="0"/>
            <a:r>
              <a:rPr lang="en-US" sz="2000" dirty="0" smtClean="0"/>
              <a:t>Location: you can start from home or rent a shop. Ice block is more convenient to produce from home, but if it’s on a large scale you will need a bigger space.</a:t>
            </a:r>
          </a:p>
          <a:p>
            <a:pPr lvl="0"/>
            <a:r>
              <a:rPr lang="en-US" sz="2000" dirty="0" smtClean="0"/>
              <a:t>Ice block making machines and Deep freezers </a:t>
            </a:r>
          </a:p>
          <a:p>
            <a:pPr lvl="0"/>
            <a:r>
              <a:rPr lang="en-US" sz="2000" dirty="0" smtClean="0"/>
              <a:t>Generator that can conveniently power your machine and deep freezers.</a:t>
            </a:r>
          </a:p>
          <a:p>
            <a:pPr lvl="0"/>
            <a:r>
              <a:rPr lang="en-US" sz="2000" dirty="0" smtClean="0"/>
              <a:t>A good water source. Water is very important in Ice block making business so, you will need to either sink a water bore hole or buy water from commercial water tankers in your area.</a:t>
            </a:r>
          </a:p>
          <a:p>
            <a:pPr lvl="0"/>
            <a:r>
              <a:rPr lang="en-US" sz="2000" dirty="0" smtClean="0"/>
              <a:t>Nylon bag for molding ice block. When sourcing for nylon, you need to order correctly because there is a nylon specially made for Ice block packaging.</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t>Target market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Beer </a:t>
            </a:r>
            <a:r>
              <a:rPr lang="en-US" dirty="0" err="1" smtClean="0"/>
              <a:t>Parlours</a:t>
            </a:r>
            <a:r>
              <a:rPr lang="en-US" dirty="0" smtClean="0"/>
              <a:t> or Drink sellers;</a:t>
            </a:r>
          </a:p>
          <a:p>
            <a:pPr lvl="0"/>
            <a:r>
              <a:rPr lang="en-US" dirty="0" smtClean="0"/>
              <a:t>Party hosts – people organizing parties;</a:t>
            </a:r>
          </a:p>
          <a:p>
            <a:pPr lvl="0"/>
            <a:r>
              <a:rPr lang="en-US" dirty="0" smtClean="0"/>
              <a:t>Restaurant and fast foods;</a:t>
            </a:r>
          </a:p>
          <a:p>
            <a:pPr lvl="0"/>
            <a:r>
              <a:rPr lang="en-US" dirty="0" smtClean="0"/>
              <a:t>Roadside Hawkers;</a:t>
            </a:r>
          </a:p>
          <a:p>
            <a:pPr lvl="0"/>
            <a:r>
              <a:rPr lang="en-US" dirty="0" smtClean="0"/>
              <a:t>Poultry farms;</a:t>
            </a:r>
          </a:p>
          <a:p>
            <a:pPr lvl="0"/>
            <a:r>
              <a:rPr lang="en-US" dirty="0" smtClean="0"/>
              <a:t>Baking industries;</a:t>
            </a:r>
          </a:p>
          <a:p>
            <a:pPr lvl="0"/>
            <a:r>
              <a:rPr lang="en-US" dirty="0" smtClean="0"/>
              <a:t>Sport arena;</a:t>
            </a:r>
          </a:p>
          <a:p>
            <a:pPr lvl="0"/>
            <a:r>
              <a:rPr lang="en-US" dirty="0" smtClean="0"/>
              <a:t>Some manufacturing companies;</a:t>
            </a:r>
          </a:p>
          <a:p>
            <a:pPr lvl="0"/>
            <a:r>
              <a:rPr lang="en-US" dirty="0" smtClean="0"/>
              <a:t>Fishery industries;</a:t>
            </a:r>
          </a:p>
          <a:p>
            <a:pPr lvl="0"/>
            <a:r>
              <a:rPr lang="en-US" dirty="0" smtClean="0"/>
              <a:t>Drug manufactures and pharmaceutical companies also need the ice block for cooling effect of their drugs and vaccines.</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Funding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capital required to start an ice block production business in Nigeria depends on the quantity of ice block you intend to produce per day. You can start with 50 blocks ice making machine which is less expensive. But if you want to generate say </a:t>
            </a:r>
            <a:r>
              <a:rPr lang="en-US" strike="dblStrike" dirty="0" smtClean="0"/>
              <a:t>N</a:t>
            </a:r>
            <a:r>
              <a:rPr lang="en-US" dirty="0" smtClean="0"/>
              <a:t>300, 000 per month, then you need about 3-5 million Naira and above as capital to purchase your Ice block making machines and other equipment needed.  Visit </a:t>
            </a:r>
            <a:r>
              <a:rPr lang="en-US" u="sng" dirty="0" smtClean="0">
                <a:hlinkClick r:id="rId2"/>
              </a:rPr>
              <a:t>www.dekoolar.com</a:t>
            </a:r>
            <a:r>
              <a:rPr lang="en-US" dirty="0" smtClean="0"/>
              <a:t> for various prices. The above figure does not include the cost of renting a factory space or the building to install your machines as the cost of renting accommodation differs from one location to the other.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t>Equipment Required</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GB" dirty="0" smtClean="0"/>
              <a:t>Ice block making Machine </a:t>
            </a:r>
            <a:endParaRPr lang="en-US" dirty="0" smtClean="0"/>
          </a:p>
          <a:p>
            <a:pPr lvl="0"/>
            <a:r>
              <a:rPr lang="en-US" dirty="0" smtClean="0"/>
              <a:t>Deep freezer</a:t>
            </a:r>
          </a:p>
          <a:p>
            <a:pPr lvl="0"/>
            <a:r>
              <a:rPr lang="en-US" dirty="0" smtClean="0"/>
              <a:t>Delivery van (optional)</a:t>
            </a:r>
          </a:p>
          <a:p>
            <a:pPr lvl="0"/>
            <a:r>
              <a:rPr lang="en-US" dirty="0" smtClean="0"/>
              <a:t>Alternative power source; Generator.</a:t>
            </a:r>
          </a:p>
          <a:p>
            <a:r>
              <a:rPr lang="en-US" dirty="0" smtClean="0"/>
              <a:t>Choice of packaging finished products.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t>Production Process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GB" dirty="0" smtClean="0"/>
              <a:t>Clean the machine for ice block placement.</a:t>
            </a:r>
            <a:endParaRPr lang="en-US" dirty="0" smtClean="0"/>
          </a:p>
          <a:p>
            <a:pPr lvl="0"/>
            <a:r>
              <a:rPr lang="en-GB" dirty="0" smtClean="0"/>
              <a:t>Fill nylon with borehole water.</a:t>
            </a:r>
            <a:endParaRPr lang="en-US" dirty="0" smtClean="0"/>
          </a:p>
          <a:p>
            <a:pPr lvl="0"/>
            <a:r>
              <a:rPr lang="en-GB" dirty="0" smtClean="0"/>
              <a:t>Tighten the nylon after filling.</a:t>
            </a:r>
            <a:endParaRPr lang="en-US" dirty="0" smtClean="0"/>
          </a:p>
          <a:p>
            <a:pPr lvl="0"/>
            <a:r>
              <a:rPr lang="en-GB" dirty="0" smtClean="0"/>
              <a:t>Arrange in the machine.</a:t>
            </a:r>
            <a:endParaRPr lang="en-US" dirty="0" smtClean="0"/>
          </a:p>
          <a:p>
            <a:pPr lvl="0"/>
            <a:r>
              <a:rPr lang="en-GB" dirty="0" smtClean="0"/>
              <a:t>Remove after 12 hours</a:t>
            </a:r>
            <a:endParaRPr lang="en-US" dirty="0" smtClean="0"/>
          </a:p>
          <a:p>
            <a:pPr lvl="0"/>
            <a:r>
              <a:rPr lang="en-GB" dirty="0" smtClean="0"/>
              <a:t>Arrange in the freezer to prevent it from defrosting.</a:t>
            </a:r>
            <a:endParaRPr lang="en-US" dirty="0" smtClean="0"/>
          </a:p>
          <a:p>
            <a:pPr lvl="0"/>
            <a:r>
              <a:rPr lang="en-GB" dirty="0" smtClean="0"/>
              <a:t>Rearrange another set in the machine for production.</a:t>
            </a:r>
            <a:endParaRPr lang="en-US" dirty="0" smtClean="0"/>
          </a:p>
          <a:p>
            <a:pPr lvl="0"/>
            <a:r>
              <a:rPr lang="en-GB" dirty="0" smtClean="0"/>
              <a:t>Ice block are ready for sale to retailers and institution buyers.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130</TotalTime>
  <Words>1134</Words>
  <Application>Microsoft Office PowerPoint</Application>
  <PresentationFormat>On-screen Show (4:3)</PresentationFormat>
  <Paragraphs>264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BUSINESS PLAN ON ICE BLOCK MAKING MACHINE.</vt:lpstr>
      <vt:lpstr>Become an instant millionaire from ice block making. </vt:lpstr>
      <vt:lpstr>Sales forecast</vt:lpstr>
      <vt:lpstr>The ice block business is indispensable due to the following reasons </vt:lpstr>
      <vt:lpstr>Procedure and equipment needed for ice making business</vt:lpstr>
      <vt:lpstr>Target market </vt:lpstr>
      <vt:lpstr>Funding </vt:lpstr>
      <vt:lpstr>Equipment Required </vt:lpstr>
      <vt:lpstr>Production Process </vt:lpstr>
      <vt:lpstr>Daily production</vt:lpstr>
      <vt:lpstr>Selling price (monthly)</vt:lpstr>
      <vt:lpstr>Expenses (monthly)</vt:lpstr>
      <vt:lpstr>Selling and Expenses (Yearly)</vt:lpstr>
      <vt:lpstr>Equipment set-up cost</vt:lpstr>
      <vt:lpstr>De Koolar Nig. Ltd. Machine price list</vt:lpstr>
      <vt:lpstr>Set –up sample </vt:lpstr>
      <vt:lpstr>Picture gallery </vt:lpstr>
      <vt:lpstr>Picture gallery</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on ice block making machine.</dc:title>
  <dc:creator>DELL</dc:creator>
  <cp:lastModifiedBy>DELL</cp:lastModifiedBy>
  <cp:revision>15</cp:revision>
  <dcterms:created xsi:type="dcterms:W3CDTF">2017-12-12T00:14:11Z</dcterms:created>
  <dcterms:modified xsi:type="dcterms:W3CDTF">2017-12-12T17:36:26Z</dcterms:modified>
</cp:coreProperties>
</file>